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329" r:id="rId2"/>
    <p:sldId id="788" r:id="rId3"/>
    <p:sldId id="879" r:id="rId4"/>
    <p:sldId id="541" r:id="rId5"/>
    <p:sldId id="545" r:id="rId6"/>
    <p:sldId id="641" r:id="rId7"/>
    <p:sldId id="620" r:id="rId8"/>
    <p:sldId id="861" r:id="rId9"/>
    <p:sldId id="622" r:id="rId10"/>
    <p:sldId id="812" r:id="rId11"/>
    <p:sldId id="643" r:id="rId12"/>
    <p:sldId id="644" r:id="rId13"/>
    <p:sldId id="658" r:id="rId14"/>
    <p:sldId id="646" r:id="rId15"/>
    <p:sldId id="659" r:id="rId16"/>
    <p:sldId id="660" r:id="rId17"/>
    <p:sldId id="657" r:id="rId18"/>
    <p:sldId id="897" r:id="rId19"/>
    <p:sldId id="899" r:id="rId20"/>
    <p:sldId id="675" r:id="rId21"/>
    <p:sldId id="885" r:id="rId22"/>
    <p:sldId id="824" r:id="rId23"/>
    <p:sldId id="708" r:id="rId24"/>
    <p:sldId id="709" r:id="rId25"/>
    <p:sldId id="711" r:id="rId26"/>
    <p:sldId id="712" r:id="rId27"/>
    <p:sldId id="713" r:id="rId28"/>
    <p:sldId id="714" r:id="rId29"/>
    <p:sldId id="715" r:id="rId30"/>
    <p:sldId id="798" r:id="rId31"/>
    <p:sldId id="806" r:id="rId32"/>
    <p:sldId id="810" r:id="rId33"/>
    <p:sldId id="758" r:id="rId34"/>
    <p:sldId id="826" r:id="rId35"/>
    <p:sldId id="763" r:id="rId36"/>
    <p:sldId id="800" r:id="rId37"/>
    <p:sldId id="870" r:id="rId38"/>
    <p:sldId id="841" r:id="rId39"/>
    <p:sldId id="717" r:id="rId40"/>
    <p:sldId id="718" r:id="rId41"/>
    <p:sldId id="719" r:id="rId42"/>
    <p:sldId id="721" r:id="rId43"/>
    <p:sldId id="828" r:id="rId44"/>
    <p:sldId id="827" r:id="rId45"/>
    <p:sldId id="867" r:id="rId46"/>
    <p:sldId id="749" r:id="rId47"/>
    <p:sldId id="868" r:id="rId48"/>
    <p:sldId id="869" r:id="rId49"/>
    <p:sldId id="890" r:id="rId50"/>
    <p:sldId id="734" r:id="rId51"/>
    <p:sldId id="769" r:id="rId52"/>
    <p:sldId id="871" r:id="rId53"/>
    <p:sldId id="817" r:id="rId54"/>
    <p:sldId id="776" r:id="rId55"/>
    <p:sldId id="777" r:id="rId56"/>
    <p:sldId id="872" r:id="rId57"/>
    <p:sldId id="873" r:id="rId58"/>
    <p:sldId id="874" r:id="rId59"/>
    <p:sldId id="875" r:id="rId60"/>
    <p:sldId id="823" r:id="rId61"/>
    <p:sldId id="816" r:id="rId62"/>
    <p:sldId id="862" r:id="rId63"/>
    <p:sldId id="886" r:id="rId64"/>
    <p:sldId id="887" r:id="rId65"/>
    <p:sldId id="889" r:id="rId66"/>
    <p:sldId id="888" r:id="rId67"/>
    <p:sldId id="893" r:id="rId68"/>
    <p:sldId id="413" r:id="rId69"/>
  </p:sldIdLst>
  <p:sldSz cx="9144000" cy="6858000" type="screen4x3"/>
  <p:notesSz cx="6877050" cy="96567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41">
          <p15:clr>
            <a:srgbClr val="A4A3A4"/>
          </p15:clr>
        </p15:guide>
        <p15:guide id="2" pos="216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3" autoAdjust="0"/>
    <p:restoredTop sz="85099" autoAdjust="0"/>
  </p:normalViewPr>
  <p:slideViewPr>
    <p:cSldViewPr>
      <p:cViewPr varScale="1">
        <p:scale>
          <a:sx n="62" d="100"/>
          <a:sy n="62" d="100"/>
        </p:scale>
        <p:origin x="1620" y="60"/>
      </p:cViewPr>
      <p:guideLst>
        <p:guide orient="horz" pos="2160"/>
        <p:guide pos="2880"/>
      </p:guideLst>
    </p:cSldViewPr>
  </p:slideViewPr>
  <p:outlineViewPr>
    <p:cViewPr>
      <p:scale>
        <a:sx n="33" d="100"/>
        <a:sy n="33" d="100"/>
      </p:scale>
      <p:origin x="0" y="-331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8" d="100"/>
          <a:sy n="58" d="100"/>
        </p:scale>
        <p:origin x="-2676" y="-90"/>
      </p:cViewPr>
      <p:guideLst>
        <p:guide orient="horz" pos="3041"/>
        <p:guide pos="216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0055" cy="482838"/>
          </a:xfrm>
          <a:prstGeom prst="rect">
            <a:avLst/>
          </a:prstGeom>
        </p:spPr>
        <p:txBody>
          <a:bodyPr vert="horz" lIns="94476" tIns="47238" rIns="94476" bIns="47238" rtlCol="0"/>
          <a:lstStyle>
            <a:lvl1pPr algn="l">
              <a:defRPr sz="1200"/>
            </a:lvl1pPr>
          </a:lstStyle>
          <a:p>
            <a:endParaRPr lang="fr-FR"/>
          </a:p>
        </p:txBody>
      </p:sp>
      <p:sp>
        <p:nvSpPr>
          <p:cNvPr id="3" name="Espace réservé de la date 2"/>
          <p:cNvSpPr>
            <a:spLocks noGrp="1"/>
          </p:cNvSpPr>
          <p:nvPr>
            <p:ph type="dt" idx="1"/>
          </p:nvPr>
        </p:nvSpPr>
        <p:spPr>
          <a:xfrm>
            <a:off x="3895404" y="0"/>
            <a:ext cx="2980055" cy="482838"/>
          </a:xfrm>
          <a:prstGeom prst="rect">
            <a:avLst/>
          </a:prstGeom>
        </p:spPr>
        <p:txBody>
          <a:bodyPr vert="horz" lIns="94476" tIns="47238" rIns="94476" bIns="47238" rtlCol="0"/>
          <a:lstStyle>
            <a:lvl1pPr algn="r">
              <a:defRPr sz="1200"/>
            </a:lvl1pPr>
          </a:lstStyle>
          <a:p>
            <a:fld id="{A4492117-6BF1-491C-90F0-B8B84511BE0D}" type="datetimeFigureOut">
              <a:rPr lang="fr-FR" smtClean="0"/>
              <a:pPr/>
              <a:t>16/04/2021</a:t>
            </a:fld>
            <a:endParaRPr lang="fr-FR"/>
          </a:p>
        </p:txBody>
      </p:sp>
      <p:sp>
        <p:nvSpPr>
          <p:cNvPr id="4" name="Espace réservé de l'image des diapositives 3"/>
          <p:cNvSpPr>
            <a:spLocks noGrp="1" noRot="1" noChangeAspect="1"/>
          </p:cNvSpPr>
          <p:nvPr>
            <p:ph type="sldImg" idx="2"/>
          </p:nvPr>
        </p:nvSpPr>
        <p:spPr>
          <a:xfrm>
            <a:off x="1025525" y="723900"/>
            <a:ext cx="4826000" cy="3621088"/>
          </a:xfrm>
          <a:prstGeom prst="rect">
            <a:avLst/>
          </a:prstGeom>
          <a:noFill/>
          <a:ln w="12700">
            <a:solidFill>
              <a:prstClr val="black"/>
            </a:solidFill>
          </a:ln>
        </p:spPr>
        <p:txBody>
          <a:bodyPr vert="horz" lIns="94476" tIns="47238" rIns="94476" bIns="47238" rtlCol="0" anchor="ctr"/>
          <a:lstStyle/>
          <a:p>
            <a:endParaRPr lang="fr-FR"/>
          </a:p>
        </p:txBody>
      </p:sp>
      <p:sp>
        <p:nvSpPr>
          <p:cNvPr id="5" name="Espace réservé des commentaires 4"/>
          <p:cNvSpPr>
            <a:spLocks noGrp="1"/>
          </p:cNvSpPr>
          <p:nvPr>
            <p:ph type="body" sz="quarter" idx="3"/>
          </p:nvPr>
        </p:nvSpPr>
        <p:spPr>
          <a:xfrm>
            <a:off x="687705" y="4586963"/>
            <a:ext cx="5501640" cy="4345543"/>
          </a:xfrm>
          <a:prstGeom prst="rect">
            <a:avLst/>
          </a:prstGeom>
        </p:spPr>
        <p:txBody>
          <a:bodyPr vert="horz" lIns="94476" tIns="47238" rIns="94476" bIns="47238"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9172249"/>
            <a:ext cx="2980055" cy="482838"/>
          </a:xfrm>
          <a:prstGeom prst="rect">
            <a:avLst/>
          </a:prstGeom>
        </p:spPr>
        <p:txBody>
          <a:bodyPr vert="horz" lIns="94476" tIns="47238" rIns="94476" bIns="47238"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95404" y="9172249"/>
            <a:ext cx="2980055" cy="482838"/>
          </a:xfrm>
          <a:prstGeom prst="rect">
            <a:avLst/>
          </a:prstGeom>
        </p:spPr>
        <p:txBody>
          <a:bodyPr vert="horz" lIns="94476" tIns="47238" rIns="94476" bIns="47238" rtlCol="0" anchor="b"/>
          <a:lstStyle>
            <a:lvl1pPr algn="r">
              <a:defRPr sz="1200"/>
            </a:lvl1pPr>
          </a:lstStyle>
          <a:p>
            <a:fld id="{166CC51F-FC1D-42A6-8E38-58CC2E1206D1}" type="slidenum">
              <a:rPr lang="fr-FR" smtClean="0"/>
              <a:pPr/>
              <a:t>‹N°›</a:t>
            </a:fld>
            <a:endParaRPr lang="fr-FR"/>
          </a:p>
        </p:txBody>
      </p:sp>
    </p:spTree>
    <p:extLst>
      <p:ext uri="{BB962C8B-B14F-4D97-AF65-F5344CB8AC3E}">
        <p14:creationId xmlns:p14="http://schemas.microsoft.com/office/powerpoint/2010/main" val="3629488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66CC51F-FC1D-42A6-8E38-58CC2E1206D1}" type="slidenum">
              <a:rPr lang="fr-FR" smtClean="0"/>
              <a:pPr/>
              <a:t>1</a:t>
            </a:fld>
            <a:endParaRPr lang="fr-FR"/>
          </a:p>
        </p:txBody>
      </p:sp>
    </p:spTree>
    <p:extLst>
      <p:ext uri="{BB962C8B-B14F-4D97-AF65-F5344CB8AC3E}">
        <p14:creationId xmlns:p14="http://schemas.microsoft.com/office/powerpoint/2010/main" val="1789207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MA" sz="1200" b="1" dirty="0" err="1"/>
              <a:t>الإقتناءات</a:t>
            </a:r>
            <a:r>
              <a:rPr lang="ar-MA" sz="1200" b="1" dirty="0"/>
              <a:t> والمواريث </a:t>
            </a:r>
            <a:r>
              <a:rPr lang="ar-MA" sz="1200" b="1" dirty="0" err="1"/>
              <a:t>والهبات ...</a:t>
            </a:r>
            <a:r>
              <a:rPr lang="ar-MA" sz="1200" b="1" dirty="0"/>
              <a:t> أهم مصادر الممتلكات العقارية </a:t>
            </a:r>
            <a:r>
              <a:rPr lang="ar-MA" sz="1200" b="1" dirty="0" err="1"/>
              <a:t>المخشونية.</a:t>
            </a:r>
            <a:r>
              <a:rPr lang="ar-MA" sz="1200" b="1" dirty="0"/>
              <a:t> </a:t>
            </a:r>
          </a:p>
          <a:p>
            <a:pPr algn="r" rtl="1"/>
            <a:endParaRPr lang="fr-FR" dirty="0"/>
          </a:p>
        </p:txBody>
      </p:sp>
      <p:sp>
        <p:nvSpPr>
          <p:cNvPr id="4" name="Espace réservé du numéro de diapositive 3"/>
          <p:cNvSpPr>
            <a:spLocks noGrp="1"/>
          </p:cNvSpPr>
          <p:nvPr>
            <p:ph type="sldNum" sz="quarter" idx="10"/>
          </p:nvPr>
        </p:nvSpPr>
        <p:spPr/>
        <p:txBody>
          <a:bodyPr/>
          <a:lstStyle/>
          <a:p>
            <a:fld id="{166CC51F-FC1D-42A6-8E38-58CC2E1206D1}" type="slidenum">
              <a:rPr lang="fr-FR" smtClean="0"/>
              <a:pPr/>
              <a:t>20</a:t>
            </a:fld>
            <a:endParaRPr lang="fr-FR"/>
          </a:p>
        </p:txBody>
      </p:sp>
    </p:spTree>
    <p:extLst>
      <p:ext uri="{BB962C8B-B14F-4D97-AF65-F5344CB8AC3E}">
        <p14:creationId xmlns:p14="http://schemas.microsoft.com/office/powerpoint/2010/main" val="720705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MA" sz="1200" b="1" dirty="0" err="1"/>
              <a:t>الإقتناءات</a:t>
            </a:r>
            <a:r>
              <a:rPr lang="ar-MA" sz="1200" b="1" dirty="0"/>
              <a:t> والمواريث </a:t>
            </a:r>
            <a:r>
              <a:rPr lang="ar-MA" sz="1200" b="1" dirty="0" err="1"/>
              <a:t>والهبات ...</a:t>
            </a:r>
            <a:r>
              <a:rPr lang="ar-MA" sz="1200" b="1" dirty="0"/>
              <a:t> أهم مصادر الممتلكات العقارية </a:t>
            </a:r>
            <a:r>
              <a:rPr lang="ar-MA" sz="1200" b="1" dirty="0" err="1"/>
              <a:t>المخشونية.</a:t>
            </a:r>
            <a:r>
              <a:rPr lang="ar-MA" sz="1200" b="1" dirty="0"/>
              <a:t> </a:t>
            </a:r>
          </a:p>
          <a:p>
            <a:pPr algn="r" rtl="1"/>
            <a:endParaRPr lang="fr-FR" dirty="0"/>
          </a:p>
        </p:txBody>
      </p:sp>
      <p:sp>
        <p:nvSpPr>
          <p:cNvPr id="4" name="Espace réservé du numéro de diapositive 3"/>
          <p:cNvSpPr>
            <a:spLocks noGrp="1"/>
          </p:cNvSpPr>
          <p:nvPr>
            <p:ph type="sldNum" sz="quarter" idx="10"/>
          </p:nvPr>
        </p:nvSpPr>
        <p:spPr/>
        <p:txBody>
          <a:bodyPr/>
          <a:lstStyle/>
          <a:p>
            <a:fld id="{166CC51F-FC1D-42A6-8E38-58CC2E1206D1}" type="slidenum">
              <a:rPr lang="fr-FR" smtClean="0"/>
              <a:pPr/>
              <a:t>21</a:t>
            </a:fld>
            <a:endParaRPr lang="fr-FR"/>
          </a:p>
        </p:txBody>
      </p:sp>
    </p:spTree>
    <p:extLst>
      <p:ext uri="{BB962C8B-B14F-4D97-AF65-F5344CB8AC3E}">
        <p14:creationId xmlns:p14="http://schemas.microsoft.com/office/powerpoint/2010/main" val="3977488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66CC51F-FC1D-42A6-8E38-58CC2E1206D1}" type="slidenum">
              <a:rPr lang="fr-FR" smtClean="0"/>
              <a:pPr/>
              <a:t>22</a:t>
            </a:fld>
            <a:endParaRPr lang="fr-FR"/>
          </a:p>
        </p:txBody>
      </p:sp>
    </p:spTree>
    <p:extLst>
      <p:ext uri="{BB962C8B-B14F-4D97-AF65-F5344CB8AC3E}">
        <p14:creationId xmlns:p14="http://schemas.microsoft.com/office/powerpoint/2010/main" val="594981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66CC51F-FC1D-42A6-8E38-58CC2E1206D1}" type="slidenum">
              <a:rPr lang="fr-FR" smtClean="0"/>
              <a:pPr/>
              <a:t>26</a:t>
            </a:fld>
            <a:endParaRPr lang="fr-FR"/>
          </a:p>
        </p:txBody>
      </p:sp>
    </p:spTree>
    <p:extLst>
      <p:ext uri="{BB962C8B-B14F-4D97-AF65-F5344CB8AC3E}">
        <p14:creationId xmlns:p14="http://schemas.microsoft.com/office/powerpoint/2010/main" val="976925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66CC51F-FC1D-42A6-8E38-58CC2E1206D1}" type="slidenum">
              <a:rPr lang="fr-FR" smtClean="0"/>
              <a:pPr/>
              <a:t>30</a:t>
            </a:fld>
            <a:endParaRPr lang="fr-FR"/>
          </a:p>
        </p:txBody>
      </p:sp>
    </p:spTree>
    <p:extLst>
      <p:ext uri="{BB962C8B-B14F-4D97-AF65-F5344CB8AC3E}">
        <p14:creationId xmlns:p14="http://schemas.microsoft.com/office/powerpoint/2010/main" val="810502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55000" lnSpcReduction="20000"/>
          </a:bodyPr>
          <a:lstStyle/>
          <a:p>
            <a:pPr rtl="1">
              <a:buNone/>
            </a:pPr>
            <a:r>
              <a:rPr lang="ar-MA" b="1" dirty="0"/>
              <a:t>المملكة المغربية</a:t>
            </a:r>
            <a:endParaRPr lang="fr-FR" dirty="0"/>
          </a:p>
          <a:p>
            <a:pPr rtl="1">
              <a:buNone/>
            </a:pPr>
            <a:r>
              <a:rPr lang="ar-MA" b="1" dirty="0"/>
              <a:t>وزارة العدل محكمة قاضي التوثيق</a:t>
            </a:r>
            <a:endParaRPr lang="fr-FR" dirty="0"/>
          </a:p>
          <a:p>
            <a:pPr rtl="1">
              <a:buNone/>
            </a:pPr>
            <a:r>
              <a:rPr lang="ar-MA" b="1" dirty="0"/>
              <a:t>باسم جلالة الملك</a:t>
            </a:r>
            <a:endParaRPr lang="fr-FR" dirty="0"/>
          </a:p>
          <a:p>
            <a:pPr rtl="1">
              <a:buNone/>
            </a:pPr>
            <a:r>
              <a:rPr lang="ar-MA" b="1" dirty="0"/>
              <a:t>سكورة عدد 48 مقتطع</a:t>
            </a:r>
            <a:endParaRPr lang="fr-FR" dirty="0"/>
          </a:p>
          <a:p>
            <a:pPr rtl="1">
              <a:buNone/>
            </a:pPr>
            <a:r>
              <a:rPr lang="ar-MA" b="1" dirty="0"/>
              <a:t>رسم حيازة</a:t>
            </a:r>
            <a:endParaRPr lang="fr-FR" dirty="0"/>
          </a:p>
          <a:p>
            <a:pPr rtl="1">
              <a:buNone/>
            </a:pPr>
            <a:r>
              <a:rPr lang="ar-MA" b="1" dirty="0"/>
              <a:t> 92 الواجب 1000 فرنك</a:t>
            </a:r>
            <a:endParaRPr lang="fr-FR" dirty="0"/>
          </a:p>
          <a:p>
            <a:pPr algn="just" rtl="1">
              <a:buNone/>
            </a:pPr>
            <a:r>
              <a:rPr lang="ar-MA" b="1" dirty="0"/>
              <a:t>الحمد لله بإذن فضيلة من يجب أمنه الله أشهدت السيدة فاطمة الطالب </a:t>
            </a:r>
            <a:r>
              <a:rPr lang="ar-MA" b="1" dirty="0" err="1"/>
              <a:t>أيت</a:t>
            </a:r>
            <a:r>
              <a:rPr lang="ar-MA" b="1" dirty="0"/>
              <a:t> </a:t>
            </a:r>
            <a:r>
              <a:rPr lang="ar-MA" b="1" dirty="0" err="1"/>
              <a:t>سغروشن</a:t>
            </a:r>
            <a:r>
              <a:rPr lang="ar-MA" b="1" dirty="0"/>
              <a:t> سيدي علي دوار </a:t>
            </a:r>
            <a:r>
              <a:rPr lang="ar-MA" b="1" dirty="0" err="1"/>
              <a:t>أيت</a:t>
            </a:r>
            <a:r>
              <a:rPr lang="ar-MA" b="1" dirty="0"/>
              <a:t> </a:t>
            </a:r>
            <a:r>
              <a:rPr lang="ar-MA" b="1" dirty="0" err="1"/>
              <a:t>مخشون</a:t>
            </a:r>
            <a:r>
              <a:rPr lang="ar-MA" b="1" dirty="0"/>
              <a:t> شياخة حدو وقيادة سكورة أنها حازت واجبها المنجز لها بالإرث من زوجها محمد والمقدم الذي هو الثمن  من باقي الورث وهم السادة فاطمة عبد الله </a:t>
            </a:r>
            <a:r>
              <a:rPr lang="ar-MA" b="1" dirty="0" err="1"/>
              <a:t>فاضمة</a:t>
            </a:r>
            <a:r>
              <a:rPr lang="ar-MA" b="1" dirty="0"/>
              <a:t> </a:t>
            </a:r>
            <a:r>
              <a:rPr lang="ar-MA" b="1" dirty="0" err="1"/>
              <a:t>ألثمحند</a:t>
            </a:r>
            <a:r>
              <a:rPr lang="ar-MA" b="1" dirty="0"/>
              <a:t>  وأحمد وعبد الله ومريم  وحدو و حمو ... البقع الآتي ذكرها" : </a:t>
            </a:r>
            <a:endParaRPr lang="fr-FR" dirty="0"/>
          </a:p>
          <a:p>
            <a:pPr algn="just" rtl="1">
              <a:buNone/>
            </a:pPr>
            <a:r>
              <a:rPr lang="ar-MA" b="1" dirty="0"/>
              <a:t>"بقعة </a:t>
            </a:r>
            <a:r>
              <a:rPr lang="ar-MA" b="1" dirty="0" err="1"/>
              <a:t>سقوية</a:t>
            </a:r>
            <a:r>
              <a:rPr lang="ar-MA" b="1" dirty="0"/>
              <a:t> </a:t>
            </a:r>
            <a:r>
              <a:rPr lang="ar-MA" b="1" dirty="0" err="1"/>
              <a:t>إنيرز</a:t>
            </a:r>
            <a:r>
              <a:rPr lang="ar-MA" b="1" dirty="0"/>
              <a:t> المرجع شرقا حدو وحمو متر 80 غرب </a:t>
            </a:r>
            <a:r>
              <a:rPr lang="ar-MA" b="1" dirty="0" err="1"/>
              <a:t>أيت</a:t>
            </a:r>
            <a:r>
              <a:rPr lang="ar-MA" b="1" dirty="0"/>
              <a:t> يوسف ألحسن متر 80 شمالا  جنوبا الوادي متر 3 (2) بقعة </a:t>
            </a:r>
            <a:r>
              <a:rPr lang="ar-MA" b="1" dirty="0" err="1"/>
              <a:t>سقوية</a:t>
            </a:r>
            <a:r>
              <a:rPr lang="ar-MA" b="1" dirty="0"/>
              <a:t> بالعنوان المذكور المسمى </a:t>
            </a:r>
            <a:r>
              <a:rPr lang="ar-MA" b="1" dirty="0" err="1"/>
              <a:t>انيرز</a:t>
            </a:r>
            <a:r>
              <a:rPr lang="ar-MA" b="1" dirty="0"/>
              <a:t> الرمل شرقا </a:t>
            </a:r>
            <a:r>
              <a:rPr lang="ar-MA" b="1" dirty="0" err="1"/>
              <a:t>أيت</a:t>
            </a:r>
            <a:r>
              <a:rPr lang="ar-MA" b="1" dirty="0"/>
              <a:t> يوسف ألحسن متر 10 غربا جنوبا الوادي متر 10 شمالا محمد المقدم  </a:t>
            </a:r>
            <a:r>
              <a:rPr lang="ar-MA" b="1" dirty="0" err="1"/>
              <a:t>أمقران</a:t>
            </a:r>
            <a:r>
              <a:rPr lang="ar-MA" b="1" dirty="0"/>
              <a:t> متر 10 (3) بقعة </a:t>
            </a:r>
            <a:r>
              <a:rPr lang="ar-MA" b="1" dirty="0" err="1"/>
              <a:t>سقوية</a:t>
            </a:r>
            <a:r>
              <a:rPr lang="ar-MA" b="1" dirty="0"/>
              <a:t> </a:t>
            </a:r>
            <a:r>
              <a:rPr lang="ar-MA" b="1" dirty="0" err="1"/>
              <a:t>أجلموس</a:t>
            </a:r>
            <a:r>
              <a:rPr lang="ar-MA" b="1" dirty="0"/>
              <a:t> شرقا الساقية متر 6 غربا الوادي متر 6 شمالا </a:t>
            </a:r>
            <a:r>
              <a:rPr lang="ar-MA" b="1" dirty="0" err="1"/>
              <a:t>أيت</a:t>
            </a:r>
            <a:r>
              <a:rPr lang="ar-MA" b="1" dirty="0"/>
              <a:t> يوسف ألحسن  متر 15 جنوبا حدو </a:t>
            </a:r>
            <a:r>
              <a:rPr lang="ar-MA" b="1" dirty="0" err="1"/>
              <a:t>أحمو</a:t>
            </a:r>
            <a:r>
              <a:rPr lang="ar-MA" b="1" dirty="0"/>
              <a:t> متر 15 «</a:t>
            </a:r>
          </a:p>
          <a:p>
            <a:pPr algn="just" rtl="1">
              <a:buNone/>
            </a:pPr>
            <a:endParaRPr lang="ar-MA" b="1" dirty="0"/>
          </a:p>
          <a:p>
            <a:pPr algn="just" rtl="1">
              <a:buNone/>
            </a:pPr>
            <a:r>
              <a:rPr lang="ar-MA" b="1" dirty="0"/>
              <a:t> (4) بقعة </a:t>
            </a:r>
            <a:r>
              <a:rPr lang="ar-MA" b="1" dirty="0" err="1"/>
              <a:t>سقوية</a:t>
            </a:r>
            <a:r>
              <a:rPr lang="ar-MA" b="1" dirty="0"/>
              <a:t> </a:t>
            </a:r>
            <a:r>
              <a:rPr lang="ar-MA" b="1" dirty="0" err="1"/>
              <a:t>تسهبيت</a:t>
            </a:r>
            <a:r>
              <a:rPr lang="ar-MA" b="1" dirty="0"/>
              <a:t> </a:t>
            </a:r>
            <a:r>
              <a:rPr lang="ar-MA" b="1" dirty="0" err="1"/>
              <a:t>إنيرز</a:t>
            </a:r>
            <a:r>
              <a:rPr lang="ar-MA" b="1" dirty="0"/>
              <a:t> شرقا الشعبة متر 23 غربا محمد المقدم أمزان  متر 23 شمالا </a:t>
            </a:r>
            <a:r>
              <a:rPr lang="ar-MA" b="1" dirty="0" err="1"/>
              <a:t>أيت</a:t>
            </a:r>
            <a:r>
              <a:rPr lang="ar-MA" b="1" dirty="0"/>
              <a:t> يوسف ألحسن  متر 4 جنوبا </a:t>
            </a:r>
            <a:r>
              <a:rPr lang="ar-MA" b="1" dirty="0" err="1"/>
              <a:t>أيت</a:t>
            </a:r>
            <a:r>
              <a:rPr lang="ar-MA" b="1" dirty="0"/>
              <a:t> يوسف ألحسن متر 7 "</a:t>
            </a:r>
            <a:endParaRPr lang="fr-FR" dirty="0"/>
          </a:p>
          <a:p>
            <a:pPr algn="just" rtl="1">
              <a:buNone/>
            </a:pPr>
            <a:r>
              <a:rPr lang="fr-FR" b="1" dirty="0"/>
              <a:t>) </a:t>
            </a:r>
            <a:r>
              <a:rPr lang="ar-MA" b="1" dirty="0"/>
              <a:t>هذه البقعة المسقية موجودة في الموضع المعروف </a:t>
            </a:r>
            <a:r>
              <a:rPr lang="ar-MA" b="1" dirty="0" err="1"/>
              <a:t>بإبورين</a:t>
            </a:r>
            <a:r>
              <a:rPr lang="ar-MA" b="1" dirty="0"/>
              <a:t> قبل فيضانات 10/10/2008 المذكورة) </a:t>
            </a:r>
            <a:endParaRPr lang="fr-FR" dirty="0"/>
          </a:p>
          <a:p>
            <a:pPr algn="just" rtl="1">
              <a:buNone/>
            </a:pPr>
            <a:r>
              <a:rPr lang="ar-MA" b="1" dirty="0"/>
              <a:t> (تابع لما في الوثيقة المذكورة) "(5) مرجع </a:t>
            </a:r>
            <a:r>
              <a:rPr lang="ar-MA" b="1" dirty="0" err="1"/>
              <a:t>أزكاغ</a:t>
            </a:r>
            <a:r>
              <a:rPr lang="ar-MA" b="1" dirty="0"/>
              <a:t> </a:t>
            </a:r>
            <a:r>
              <a:rPr lang="ar-MA" b="1" dirty="0" err="1"/>
              <a:t>إبورين</a:t>
            </a:r>
            <a:r>
              <a:rPr lang="ar-MA" b="1" dirty="0"/>
              <a:t>  شرقا </a:t>
            </a:r>
            <a:r>
              <a:rPr lang="ar-MA" b="1" dirty="0" err="1"/>
              <a:t>أيت</a:t>
            </a:r>
            <a:r>
              <a:rPr lang="ar-MA" b="1" dirty="0"/>
              <a:t> العربي متر 13 شمالا </a:t>
            </a:r>
            <a:r>
              <a:rPr lang="ar-MA" b="1" dirty="0" err="1"/>
              <a:t>أيت</a:t>
            </a:r>
            <a:r>
              <a:rPr lang="ar-MA" b="1" dirty="0"/>
              <a:t> يوسف ألحسن غربا مريم </a:t>
            </a:r>
            <a:r>
              <a:rPr lang="ar-MA" b="1" dirty="0" err="1"/>
              <a:t>وفاضمة</a:t>
            </a:r>
            <a:r>
              <a:rPr lang="ar-MA" b="1" dirty="0"/>
              <a:t> محمد متر 15  شمالا محمد المقدم أمزان  متر 18 جنوبا محمد المقدم أمزان  متر 23 "</a:t>
            </a:r>
            <a:endParaRPr lang="fr-FR" dirty="0"/>
          </a:p>
          <a:p>
            <a:pPr algn="just" rtl="1">
              <a:buNone/>
            </a:pPr>
            <a:r>
              <a:rPr lang="ar-MA" b="1" dirty="0"/>
              <a:t> </a:t>
            </a:r>
            <a:r>
              <a:rPr lang="fr-FR" b="1" dirty="0"/>
              <a:t>) </a:t>
            </a:r>
            <a:r>
              <a:rPr lang="ar-MA" b="1" dirty="0"/>
              <a:t>هذه البقعة البورية موجودة في الموضع المعروف </a:t>
            </a:r>
            <a:r>
              <a:rPr lang="ar-MA" b="1" dirty="0" err="1"/>
              <a:t>بضهرث</a:t>
            </a:r>
            <a:r>
              <a:rPr lang="ar-MA" b="1" dirty="0"/>
              <a:t>) </a:t>
            </a:r>
            <a:endParaRPr lang="fr-FR" dirty="0"/>
          </a:p>
          <a:p>
            <a:pPr algn="just" rtl="1">
              <a:buNone/>
            </a:pPr>
            <a:r>
              <a:rPr lang="ar-MA" b="1" dirty="0"/>
              <a:t>(تابع لما في الوثيقة المذكورة) "(6)</a:t>
            </a:r>
            <a:r>
              <a:rPr lang="ar-MA" b="1" dirty="0" err="1"/>
              <a:t>ضهرت</a:t>
            </a:r>
            <a:r>
              <a:rPr lang="ar-MA" b="1" dirty="0"/>
              <a:t> </a:t>
            </a:r>
            <a:r>
              <a:rPr lang="ar-MA" b="1" dirty="0" err="1"/>
              <a:t>إبورين</a:t>
            </a:r>
            <a:r>
              <a:rPr lang="ar-MA" b="1" dirty="0"/>
              <a:t> شرقا محمد المقدم  </a:t>
            </a:r>
            <a:r>
              <a:rPr lang="ar-MA" b="1" dirty="0" err="1"/>
              <a:t>امزان</a:t>
            </a:r>
            <a:r>
              <a:rPr lang="ar-MA" b="1" dirty="0"/>
              <a:t> متر 21 غربا محمد المقدم </a:t>
            </a:r>
            <a:r>
              <a:rPr lang="ar-MA" b="1" dirty="0" err="1"/>
              <a:t>امزان</a:t>
            </a:r>
            <a:r>
              <a:rPr lang="ar-MA" b="1" dirty="0"/>
              <a:t> متر 23 شمالا جنوبا محمد المقدم </a:t>
            </a:r>
            <a:r>
              <a:rPr lang="ar-MA" b="1" dirty="0" err="1"/>
              <a:t>امزان</a:t>
            </a:r>
            <a:r>
              <a:rPr lang="ar-MA" b="1" dirty="0"/>
              <a:t>  متر 23 "</a:t>
            </a:r>
            <a:endParaRPr lang="fr-FR" dirty="0"/>
          </a:p>
          <a:p>
            <a:pPr algn="just" rtl="1">
              <a:buNone/>
            </a:pPr>
            <a:r>
              <a:rPr lang="fr-FR" b="1" dirty="0"/>
              <a:t>) </a:t>
            </a:r>
            <a:r>
              <a:rPr lang="ar-MA" b="1" dirty="0"/>
              <a:t>البقع البورية الآتية  موجودة في الموضع المعروف </a:t>
            </a:r>
            <a:r>
              <a:rPr lang="ar-MA" b="1" dirty="0" err="1"/>
              <a:t>بلمدور</a:t>
            </a:r>
            <a:r>
              <a:rPr lang="ar-MA" b="1" dirty="0"/>
              <a:t> بمختلف أجزائه) </a:t>
            </a:r>
            <a:endParaRPr lang="fr-FR" dirty="0"/>
          </a:p>
          <a:p>
            <a:pPr algn="just" rtl="1">
              <a:buNone/>
            </a:pPr>
            <a:r>
              <a:rPr lang="ar-MA" b="1" dirty="0"/>
              <a:t> (تابع لما في الوثيقة المذكورة) "(7)اسرار مدور شرقا حمو اسعيد متر 80 غربا حدو وحمو ايت يوسف الحسن متر 80 شمالا ايت يوسف الحسن  متر 12 جنوبا محمد  </a:t>
            </a:r>
            <a:r>
              <a:rPr lang="ar-MA" b="1" dirty="0" err="1"/>
              <a:t>بنسعيد</a:t>
            </a:r>
            <a:r>
              <a:rPr lang="ar-MA" b="1" dirty="0"/>
              <a:t> متر 12 (8) مدور شرقا  محمد وحدو وحمو متر 66 غربا محمد اعبد الله متر 66 شمالا المحرم متر 4 جنوبا محمد المقدم متر 6 (9) </a:t>
            </a:r>
            <a:r>
              <a:rPr lang="ar-MA" b="1" dirty="0" err="1"/>
              <a:t>أزبريج</a:t>
            </a:r>
            <a:r>
              <a:rPr lang="ar-MA" b="1" dirty="0"/>
              <a:t> شرقا غربا محمد المقدم </a:t>
            </a:r>
            <a:r>
              <a:rPr lang="ar-MA" b="1" dirty="0" err="1"/>
              <a:t>امزان</a:t>
            </a:r>
            <a:r>
              <a:rPr lang="ar-MA" b="1" dirty="0"/>
              <a:t> متر 7 شمالا حدوا حمو متر 70 جنوبا المحرم متر 70 (10) مدور  شرقا محمد </a:t>
            </a:r>
            <a:r>
              <a:rPr lang="ar-MA" b="1" dirty="0" err="1"/>
              <a:t>احمو</a:t>
            </a:r>
            <a:r>
              <a:rPr lang="ar-MA" b="1" dirty="0"/>
              <a:t> متر 10 غربا ايت  الشيخ متر 10 شمالا مريم </a:t>
            </a:r>
            <a:r>
              <a:rPr lang="ar-MA" b="1" dirty="0" err="1"/>
              <a:t>وزنو</a:t>
            </a:r>
            <a:r>
              <a:rPr lang="ar-MA" b="1" dirty="0"/>
              <a:t> متر 15 جنوبا حدو وحمو متر 15  (11)  بور شرق بنت محمد المقدم متر 13 غربا حدو وحمو متر 150 شمالا ايت يوسف متر 7 جنوبا المحرم متر 3 (12) جار </a:t>
            </a:r>
            <a:r>
              <a:rPr lang="ar-MA" b="1" dirty="0" err="1"/>
              <a:t>نتسهبيين</a:t>
            </a:r>
            <a:r>
              <a:rPr lang="ar-MA" b="1" dirty="0"/>
              <a:t> شرقا محمد </a:t>
            </a:r>
            <a:r>
              <a:rPr lang="ar-MA" b="1" dirty="0" err="1"/>
              <a:t>احمو</a:t>
            </a:r>
            <a:r>
              <a:rPr lang="ar-MA" b="1" dirty="0"/>
              <a:t> متر 6 غربا الشعبة متر 6 شمالا محمد </a:t>
            </a:r>
            <a:r>
              <a:rPr lang="ar-MA" b="1" dirty="0" err="1"/>
              <a:t>أمقران</a:t>
            </a:r>
            <a:r>
              <a:rPr lang="ar-MA" b="1" dirty="0"/>
              <a:t>  متر 130 جنوبا ايت يوسف الحسن متر 40 (13) </a:t>
            </a:r>
            <a:r>
              <a:rPr lang="ar-MA" b="1" dirty="0" err="1"/>
              <a:t>توزالت</a:t>
            </a:r>
            <a:r>
              <a:rPr lang="ar-MA" b="1" dirty="0"/>
              <a:t> شرقا محمد المقدم </a:t>
            </a:r>
            <a:r>
              <a:rPr lang="ar-MA" b="1" dirty="0" err="1"/>
              <a:t>امزان</a:t>
            </a:r>
            <a:r>
              <a:rPr lang="ar-MA" b="1" dirty="0"/>
              <a:t>  متر 30 غربا </a:t>
            </a:r>
            <a:r>
              <a:rPr lang="ar-MA" b="1" dirty="0" err="1"/>
              <a:t>فاضمة</a:t>
            </a:r>
            <a:r>
              <a:rPr lang="ar-MA" b="1" dirty="0"/>
              <a:t> متر 30  شمالا محمد المقدم </a:t>
            </a:r>
            <a:r>
              <a:rPr lang="ar-MA" b="1" dirty="0" err="1"/>
              <a:t>امزان</a:t>
            </a:r>
            <a:r>
              <a:rPr lang="ar-MA" b="1" dirty="0"/>
              <a:t> متر 12 جنوبا ايت يوسف الحسن متر 12 "</a:t>
            </a:r>
            <a:endParaRPr lang="fr-FR" dirty="0"/>
          </a:p>
          <a:p>
            <a:pPr algn="just" rtl="1">
              <a:buNone/>
            </a:pPr>
            <a:r>
              <a:rPr lang="fr-FR" b="1" dirty="0"/>
              <a:t>) </a:t>
            </a:r>
            <a:r>
              <a:rPr lang="ar-MA" b="1" dirty="0"/>
              <a:t>البقعة البورية الموالية موجودة في الموضع المعروف </a:t>
            </a:r>
            <a:r>
              <a:rPr lang="ar-MA" b="1" dirty="0" err="1"/>
              <a:t>بلسير</a:t>
            </a:r>
            <a:r>
              <a:rPr lang="ar-MA" b="1" dirty="0"/>
              <a:t> الحاج) </a:t>
            </a:r>
            <a:endParaRPr lang="fr-FR" dirty="0"/>
          </a:p>
          <a:p>
            <a:pPr algn="just" rtl="1">
              <a:buNone/>
            </a:pPr>
            <a:r>
              <a:rPr lang="ar-MA" b="1" dirty="0"/>
              <a:t> </a:t>
            </a:r>
            <a:endParaRPr lang="fr-FR" dirty="0"/>
          </a:p>
          <a:p>
            <a:pPr algn="just" rtl="1">
              <a:buNone/>
            </a:pPr>
            <a:r>
              <a:rPr lang="ar-MA" b="1" dirty="0"/>
              <a:t>(تابع لما في الوثيقة المذكورة) "(14) اسرار الحاج شرقا علي اعقى  متر 9 غربا ايت </a:t>
            </a:r>
            <a:r>
              <a:rPr lang="ar-MA" b="1" dirty="0" err="1"/>
              <a:t>عقى</a:t>
            </a:r>
            <a:r>
              <a:rPr lang="ar-MA" b="1" dirty="0"/>
              <a:t>  وفقير متر 8 شمالا مريم </a:t>
            </a:r>
            <a:r>
              <a:rPr lang="ar-MA" b="1" dirty="0" err="1"/>
              <a:t>فاضمة</a:t>
            </a:r>
            <a:r>
              <a:rPr lang="ar-MA" b="1" dirty="0"/>
              <a:t> محمد متر 30 جنوبا محمد المقدم </a:t>
            </a:r>
            <a:r>
              <a:rPr lang="ar-MA" b="1" dirty="0" err="1"/>
              <a:t>امزان</a:t>
            </a:r>
            <a:r>
              <a:rPr lang="ar-MA" b="1" dirty="0"/>
              <a:t> متر 30 "</a:t>
            </a:r>
            <a:endParaRPr lang="fr-FR" dirty="0"/>
          </a:p>
          <a:p>
            <a:pPr algn="just" rtl="1">
              <a:buNone/>
            </a:pPr>
            <a:r>
              <a:rPr lang="fr-FR" b="1" dirty="0"/>
              <a:t>) </a:t>
            </a:r>
            <a:r>
              <a:rPr lang="ar-MA" b="1" dirty="0"/>
              <a:t>البقعة البورية الموالية موجودة في الموضع المعروف </a:t>
            </a:r>
            <a:r>
              <a:rPr lang="ar-MA" b="1" dirty="0" err="1"/>
              <a:t>بإجروساون</a:t>
            </a:r>
            <a:r>
              <a:rPr lang="ar-MA" b="1" dirty="0"/>
              <a:t>)</a:t>
            </a:r>
            <a:endParaRPr lang="fr-FR" dirty="0"/>
          </a:p>
          <a:p>
            <a:pPr algn="just" rtl="1">
              <a:buNone/>
            </a:pPr>
            <a:r>
              <a:rPr lang="ar-MA" b="1" dirty="0"/>
              <a:t>(تابع لما في الوثيقة المذكورة) "(15) </a:t>
            </a:r>
            <a:r>
              <a:rPr lang="ar-MA" b="1" dirty="0" err="1"/>
              <a:t>ابحير</a:t>
            </a:r>
            <a:r>
              <a:rPr lang="ar-MA" b="1" dirty="0"/>
              <a:t> أسوان شرقا  محمد المقدم </a:t>
            </a:r>
            <a:r>
              <a:rPr lang="ar-MA" b="1" dirty="0" err="1"/>
              <a:t>امزان</a:t>
            </a:r>
            <a:r>
              <a:rPr lang="ar-MA" b="1" dirty="0"/>
              <a:t>  متر 130 غربا حدو وحمو متر 130 شمالا المحرم  متر 6 جنوبا بن زهرة متر 7 "</a:t>
            </a:r>
            <a:endParaRPr lang="fr-FR" dirty="0"/>
          </a:p>
          <a:p>
            <a:pPr algn="just" rtl="1">
              <a:buNone/>
            </a:pPr>
            <a:r>
              <a:rPr lang="fr-FR" b="1" dirty="0"/>
              <a:t>) </a:t>
            </a:r>
            <a:r>
              <a:rPr lang="ar-MA" b="1" dirty="0"/>
              <a:t>البقع البورية الموالية موجودة في الموضع المعروف </a:t>
            </a:r>
            <a:r>
              <a:rPr lang="ar-MA" b="1" dirty="0" err="1"/>
              <a:t>بتفران</a:t>
            </a:r>
            <a:r>
              <a:rPr lang="ar-MA" b="1" dirty="0"/>
              <a:t> بمختلف أجزائه) </a:t>
            </a:r>
            <a:endParaRPr lang="fr-FR" dirty="0"/>
          </a:p>
          <a:p>
            <a:pPr algn="just" rtl="1">
              <a:buNone/>
            </a:pPr>
            <a:r>
              <a:rPr lang="ar-MA" b="1" dirty="0"/>
              <a:t> (تابع لما في الوثيقة المذكورة) "(16) </a:t>
            </a:r>
            <a:r>
              <a:rPr lang="ar-MA" b="1" dirty="0" err="1"/>
              <a:t>توزالت</a:t>
            </a:r>
            <a:r>
              <a:rPr lang="ar-MA" b="1" dirty="0"/>
              <a:t> </a:t>
            </a:r>
            <a:r>
              <a:rPr lang="ar-MA" b="1" dirty="0" err="1"/>
              <a:t>تمرابت</a:t>
            </a:r>
            <a:r>
              <a:rPr lang="ar-MA" b="1" dirty="0"/>
              <a:t> شرقا </a:t>
            </a:r>
            <a:r>
              <a:rPr lang="ar-MA" b="1" dirty="0" err="1"/>
              <a:t>أيت</a:t>
            </a:r>
            <a:r>
              <a:rPr lang="ar-MA" b="1" dirty="0"/>
              <a:t> يوسف الحسن  متر 26 غربا حدو وحمو متر 26 شمالا محمد المقدم متر 12 جنوبا </a:t>
            </a:r>
            <a:r>
              <a:rPr lang="ar-MA" b="1" dirty="0" err="1"/>
              <a:t>ثيفة</a:t>
            </a:r>
            <a:r>
              <a:rPr lang="ar-MA" b="1" dirty="0"/>
              <a:t> </a:t>
            </a:r>
            <a:r>
              <a:rPr lang="ar-MA" b="1" dirty="0" err="1"/>
              <a:t>عقى</a:t>
            </a:r>
            <a:r>
              <a:rPr lang="ar-MA" b="1" dirty="0"/>
              <a:t> متر 12 (17) أحفور عبد الخالق شرقا بن حدو متر 10 غربا محمد المقدم متر 10 شمالا حدو وحمو متر 23 جنوبا محمد المقدم متر 23 (18) </a:t>
            </a:r>
            <a:r>
              <a:rPr lang="ar-MA" b="1" dirty="0" err="1"/>
              <a:t>بوتقى</a:t>
            </a:r>
            <a:r>
              <a:rPr lang="ar-MA" b="1" dirty="0"/>
              <a:t> شرقا محمد المقدم متر 9 غربا بن </a:t>
            </a:r>
            <a:r>
              <a:rPr lang="ar-MA" b="1" dirty="0" err="1"/>
              <a:t>عقى</a:t>
            </a:r>
            <a:r>
              <a:rPr lang="ar-MA" b="1" dirty="0"/>
              <a:t>  </a:t>
            </a:r>
            <a:r>
              <a:rPr lang="ar-MA" b="1" dirty="0" err="1"/>
              <a:t>بوعجب</a:t>
            </a:r>
            <a:r>
              <a:rPr lang="ar-MA" b="1" dirty="0"/>
              <a:t> متر 9 شمالا المحرم  متر 10 جنوبا مريم </a:t>
            </a:r>
            <a:r>
              <a:rPr lang="ar-MA" b="1" dirty="0" err="1"/>
              <a:t>فاضمة</a:t>
            </a:r>
            <a:r>
              <a:rPr lang="ar-MA" b="1" dirty="0"/>
              <a:t> محمد متر 10 (19) </a:t>
            </a:r>
            <a:r>
              <a:rPr lang="ar-MA" b="1" dirty="0" err="1"/>
              <a:t>بوتقى</a:t>
            </a:r>
            <a:r>
              <a:rPr lang="ar-MA" b="1" dirty="0"/>
              <a:t>  شرقا ايت يوسف الحسن متر 7 غربا ايت الشيخ متر 7 شمالا محمد المقدم متر 15 جنوبا ايت يوسف الحسن متر 15 (20) </a:t>
            </a:r>
            <a:r>
              <a:rPr lang="ar-MA" b="1" dirty="0" err="1"/>
              <a:t>بوتقى</a:t>
            </a:r>
            <a:r>
              <a:rPr lang="ar-MA" b="1" dirty="0"/>
              <a:t>  شرقا ايت يوسف الحسن متر 7 غربا ايت الشيخ متر 7 شمالا محمد المقدم  متر 15  جنوبا ايت يوسف الحسن متر 15 وقيم الجميع بمائة الف  حوزا  تاما اعترافا ولذلك أبرأت الورثة المذكورين براءة تامة في واجبها وثمنها المذكور بمحضرهم عرفوا قدره وشهد به عليهم وهم </a:t>
            </a:r>
            <a:r>
              <a:rPr lang="ar-MA" b="1" dirty="0" err="1"/>
              <a:t>باتمه</a:t>
            </a:r>
            <a:r>
              <a:rPr lang="ar-MA" b="1" dirty="0"/>
              <a:t> وعرفهم في تاريخ 6 شوال عام 79 موافق 4/4/1960 عبد ربه تعالى (  توقيع العدل الأول  )  وعبد ربه  (توقيع العدل الثاني)</a:t>
            </a:r>
            <a:endParaRPr lang="fr-FR" dirty="0"/>
          </a:p>
          <a:p>
            <a:pPr algn="just" rtl="1">
              <a:buNone/>
            </a:pPr>
            <a:r>
              <a:rPr lang="ar-MA" b="1" dirty="0"/>
              <a:t>وفي الأسفل خطاب القاضي الموثق  وتوقيعه وطابعه</a:t>
            </a:r>
            <a:endParaRPr lang="fr-FR" dirty="0"/>
          </a:p>
          <a:p>
            <a:pPr algn="just" rtl="1">
              <a:buNone/>
            </a:pPr>
            <a:r>
              <a:rPr lang="fr-FR" b="1" dirty="0"/>
              <a:t> </a:t>
            </a:r>
            <a:endParaRPr lang="fr-FR" dirty="0"/>
          </a:p>
          <a:p>
            <a:pPr algn="just" rtl="1">
              <a:buNone/>
            </a:pPr>
            <a:r>
              <a:rPr lang="ar-MA" b="1" dirty="0"/>
              <a:t>هام جدا:</a:t>
            </a:r>
            <a:endParaRPr lang="fr-FR" dirty="0"/>
          </a:p>
          <a:p>
            <a:pPr algn="just" rtl="1">
              <a:buNone/>
            </a:pPr>
            <a:r>
              <a:rPr lang="ar-MA" b="1" dirty="0"/>
              <a:t>- في الوثيقة بعض الأخطاء المطبعية منها ما لحق السنة الهجرية المذكورة في رسم الحيازة وهي 1379 فسقط رقم 13 وبقي فقط 79 وهو الموافق بطبيعة الحال لسنة 1960 الميلادية المكتوبة بدون خطأ. </a:t>
            </a:r>
            <a:endParaRPr lang="fr-FR" dirty="0"/>
          </a:p>
          <a:p>
            <a:pPr marL="171450" indent="-171450" algn="just" rtl="1">
              <a:buFontTx/>
              <a:buChar char="-"/>
            </a:pPr>
            <a:r>
              <a:rPr lang="ar-MA" b="1" dirty="0"/>
              <a:t>المقصود </a:t>
            </a:r>
            <a:r>
              <a:rPr lang="ar-MA" b="1" dirty="0" err="1"/>
              <a:t>بأيت</a:t>
            </a:r>
            <a:r>
              <a:rPr lang="ar-MA" b="1" dirty="0"/>
              <a:t> يوسف ألحسن في الوثيقة هي تركة المرحوم يوسف ألحسن عم المرحوم محمد المقدم </a:t>
            </a:r>
            <a:r>
              <a:rPr lang="ar-MA" b="1" dirty="0" err="1"/>
              <a:t>أمقران</a:t>
            </a:r>
            <a:r>
              <a:rPr lang="ar-MA" b="1" dirty="0"/>
              <a:t> الموروث أي زوج الوارثة  المذكورة المرحومة </a:t>
            </a:r>
            <a:r>
              <a:rPr lang="ar-MA" b="1" dirty="0" err="1"/>
              <a:t>فاضمة</a:t>
            </a:r>
            <a:r>
              <a:rPr lang="ar-MA" b="1" dirty="0"/>
              <a:t> طالب والذي لم يتوفى إلا في العشرينيات من القرن الميلادي العشرين، والتي كانت في تاريخ تحرير هذه الوثيقة لم تقسم بعد على ورثة يوسف ألحسن المذكور. وقد تم ذلك  بالفعل في سنة 1965،  ومنذ ذلك الحين، لم تعد هناك أي أرض تعرف بهذا </a:t>
            </a:r>
            <a:r>
              <a:rPr lang="ar-MA" b="1" dirty="0" err="1"/>
              <a:t>الإسم</a:t>
            </a:r>
            <a:r>
              <a:rPr lang="ar-MA" b="1" dirty="0"/>
              <a:t> على الإطلاق.</a:t>
            </a:r>
          </a:p>
          <a:p>
            <a:pPr algn="just" rtl="1">
              <a:buNone/>
            </a:pPr>
            <a:r>
              <a:rPr lang="ar-MA" b="1" dirty="0"/>
              <a:t>البقع المسقية الآتية موجودة في الموضع المعروف بتاغزوت </a:t>
            </a:r>
            <a:r>
              <a:rPr lang="ar-MA" b="1" dirty="0" err="1"/>
              <a:t>إنيرز</a:t>
            </a:r>
            <a:r>
              <a:rPr lang="ar-MA" b="1" dirty="0"/>
              <a:t> قبل فيضانات 10/10/2008 التي جرفت السد وجزء من الساقية وجرفت معها العديد من الأراضي والشجر على ضفتي الوادي) </a:t>
            </a:r>
            <a:endParaRPr lang="fr-FR" dirty="0"/>
          </a:p>
          <a:p>
            <a:pPr algn="just" rtl="1">
              <a:buNone/>
            </a:pPr>
            <a:r>
              <a:rPr lang="ar-MA" b="1" dirty="0"/>
              <a:t>( تابع لما في وثيقة الحيازة) </a:t>
            </a:r>
            <a:endParaRPr lang="fr-FR" dirty="0"/>
          </a:p>
          <a:p>
            <a:pPr algn="just" rtl="1">
              <a:buNone/>
            </a:pPr>
            <a:r>
              <a:rPr lang="ar-MA" b="1" dirty="0"/>
              <a:t>(البقعة المسقية الآتية موجودة في الموضع المعروف </a:t>
            </a:r>
            <a:r>
              <a:rPr lang="ar-MA" b="1" dirty="0" err="1"/>
              <a:t>بتسهبيت</a:t>
            </a:r>
            <a:r>
              <a:rPr lang="ar-MA" b="1" dirty="0"/>
              <a:t> </a:t>
            </a:r>
            <a:r>
              <a:rPr lang="ar-MA" b="1" dirty="0" err="1"/>
              <a:t>إنيرز</a:t>
            </a:r>
            <a:r>
              <a:rPr lang="ar-MA" b="1" dirty="0"/>
              <a:t> قبل فيضانات 10/10/2008 التي جرفت السد وجزء من الساقية وجرفت معها العديد من الأراضي والشجر على ضفتي الوادي) </a:t>
            </a:r>
            <a:endParaRPr lang="fr-FR" dirty="0"/>
          </a:p>
          <a:p>
            <a:endParaRPr lang="fr-FR" dirty="0"/>
          </a:p>
          <a:p>
            <a:pPr algn="r" rtl="1"/>
            <a:endParaRPr lang="fr-FR" dirty="0"/>
          </a:p>
        </p:txBody>
      </p:sp>
      <p:sp>
        <p:nvSpPr>
          <p:cNvPr id="4" name="Espace réservé du numéro de diapositive 3"/>
          <p:cNvSpPr>
            <a:spLocks noGrp="1"/>
          </p:cNvSpPr>
          <p:nvPr>
            <p:ph type="sldNum" sz="quarter" idx="10"/>
          </p:nvPr>
        </p:nvSpPr>
        <p:spPr/>
        <p:txBody>
          <a:bodyPr/>
          <a:lstStyle/>
          <a:p>
            <a:fld id="{166CC51F-FC1D-42A6-8E38-58CC2E1206D1}" type="slidenum">
              <a:rPr lang="fr-FR" smtClean="0"/>
              <a:pPr/>
              <a:t>38</a:t>
            </a:fld>
            <a:endParaRPr lang="fr-FR"/>
          </a:p>
        </p:txBody>
      </p:sp>
    </p:spTree>
    <p:extLst>
      <p:ext uri="{BB962C8B-B14F-4D97-AF65-F5344CB8AC3E}">
        <p14:creationId xmlns:p14="http://schemas.microsoft.com/office/powerpoint/2010/main" val="3577896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lang="ar-MA" sz="1200" b="1" dirty="0"/>
              <a:t>الممتلكات العقارية عبارة عن مستغلات </a:t>
            </a:r>
            <a:r>
              <a:rPr lang="ar-MA" sz="1200" b="1" dirty="0" err="1"/>
              <a:t>فلاحية</a:t>
            </a:r>
            <a:r>
              <a:rPr lang="ar-MA" sz="1200" b="1" dirty="0"/>
              <a:t> صغيرة فردية </a:t>
            </a:r>
            <a:r>
              <a:rPr lang="ar-MA" sz="1200" b="1" dirty="0">
                <a:latin typeface="Calibri" pitchFamily="34" charset="0"/>
                <a:ea typeface="Calibri" pitchFamily="34" charset="0"/>
                <a:cs typeface="Arial" pitchFamily="34" charset="0"/>
              </a:rPr>
              <a:t>أو عائلية محددة المعالم والحدود وذلك كما يتضح من الصور التالية:</a:t>
            </a:r>
            <a:endParaRPr lang="fr-FR" sz="1200" dirty="0"/>
          </a:p>
        </p:txBody>
      </p:sp>
      <p:sp>
        <p:nvSpPr>
          <p:cNvPr id="4" name="Espace réservé du numéro de diapositive 3"/>
          <p:cNvSpPr>
            <a:spLocks noGrp="1"/>
          </p:cNvSpPr>
          <p:nvPr>
            <p:ph type="sldNum" sz="quarter" idx="10"/>
          </p:nvPr>
        </p:nvSpPr>
        <p:spPr/>
        <p:txBody>
          <a:bodyPr/>
          <a:lstStyle/>
          <a:p>
            <a:fld id="{166CC51F-FC1D-42A6-8E38-58CC2E1206D1}" type="slidenum">
              <a:rPr lang="fr-FR" smtClean="0"/>
              <a:pPr/>
              <a:t>39</a:t>
            </a:fld>
            <a:endParaRPr lang="fr-FR"/>
          </a:p>
        </p:txBody>
      </p:sp>
    </p:spTree>
    <p:extLst>
      <p:ext uri="{BB962C8B-B14F-4D97-AF65-F5344CB8AC3E}">
        <p14:creationId xmlns:p14="http://schemas.microsoft.com/office/powerpoint/2010/main" val="1409004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66CC51F-FC1D-42A6-8E38-58CC2E1206D1}" type="slidenum">
              <a:rPr lang="fr-FR" smtClean="0"/>
              <a:pPr/>
              <a:t>42</a:t>
            </a:fld>
            <a:endParaRPr lang="fr-FR"/>
          </a:p>
        </p:txBody>
      </p:sp>
    </p:spTree>
    <p:extLst>
      <p:ext uri="{BB962C8B-B14F-4D97-AF65-F5344CB8AC3E}">
        <p14:creationId xmlns:p14="http://schemas.microsoft.com/office/powerpoint/2010/main" val="3282974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66CC51F-FC1D-42A6-8E38-58CC2E1206D1}" type="slidenum">
              <a:rPr lang="fr-FR" smtClean="0"/>
              <a:pPr/>
              <a:t>43</a:t>
            </a:fld>
            <a:endParaRPr lang="fr-FR"/>
          </a:p>
        </p:txBody>
      </p:sp>
    </p:spTree>
    <p:extLst>
      <p:ext uri="{BB962C8B-B14F-4D97-AF65-F5344CB8AC3E}">
        <p14:creationId xmlns:p14="http://schemas.microsoft.com/office/powerpoint/2010/main" val="3757450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66CC51F-FC1D-42A6-8E38-58CC2E1206D1}" type="slidenum">
              <a:rPr lang="fr-FR" smtClean="0"/>
              <a:pPr/>
              <a:t>45</a:t>
            </a:fld>
            <a:endParaRPr lang="fr-FR"/>
          </a:p>
        </p:txBody>
      </p:sp>
    </p:spTree>
    <p:extLst>
      <p:ext uri="{BB962C8B-B14F-4D97-AF65-F5344CB8AC3E}">
        <p14:creationId xmlns:p14="http://schemas.microsoft.com/office/powerpoint/2010/main" val="2207066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0000" lnSpcReduction="20000"/>
          </a:bodyPr>
          <a:lstStyle/>
          <a:p>
            <a:pPr algn="r" rtl="0"/>
            <a:r>
              <a:rPr lang="ar-MA" sz="1600" b="1" kern="1200" dirty="0">
                <a:solidFill>
                  <a:schemeClr val="tx1"/>
                </a:solidFill>
                <a:latin typeface="+mn-lt"/>
                <a:ea typeface="+mn-ea"/>
                <a:cs typeface="+mn-cs"/>
              </a:rPr>
              <a:t>الموقع الجغرافي:</a:t>
            </a:r>
            <a:endParaRPr lang="fr-FR" sz="1600" b="1" kern="1200" dirty="0">
              <a:solidFill>
                <a:schemeClr val="tx1"/>
              </a:solidFill>
              <a:latin typeface="+mn-lt"/>
              <a:ea typeface="+mn-ea"/>
              <a:cs typeface="+mn-cs"/>
            </a:endParaRPr>
          </a:p>
          <a:p>
            <a:pPr algn="r" rtl="0"/>
            <a:r>
              <a:rPr lang="ar-MA" sz="1600" b="0" kern="1200" dirty="0">
                <a:solidFill>
                  <a:schemeClr val="tx1"/>
                </a:solidFill>
                <a:latin typeface="+mn-lt"/>
                <a:ea typeface="+mn-ea"/>
                <a:cs typeface="+mn-cs"/>
              </a:rPr>
              <a:t>يعد دوار أيت مخشون من </a:t>
            </a:r>
            <a:r>
              <a:rPr lang="ar-MA" sz="1600" b="0" kern="1200" dirty="0" err="1">
                <a:solidFill>
                  <a:schemeClr val="tx1"/>
                </a:solidFill>
                <a:latin typeface="+mn-lt"/>
                <a:ea typeface="+mn-ea"/>
                <a:cs typeface="+mn-cs"/>
              </a:rPr>
              <a:t>الدواوير</a:t>
            </a:r>
            <a:r>
              <a:rPr lang="ar-MA" sz="1600" b="0" kern="1200" dirty="0">
                <a:solidFill>
                  <a:schemeClr val="tx1"/>
                </a:solidFill>
                <a:latin typeface="+mn-lt"/>
                <a:ea typeface="+mn-ea"/>
                <a:cs typeface="+mn-cs"/>
              </a:rPr>
              <a:t> العديدة المتفاوتة العدد التي تؤثث فضاء الأطلس المتوسط  وبالضبط في مجاله الشرقي بين </a:t>
            </a:r>
            <a:r>
              <a:rPr lang="ar-MA" sz="1600" b="0" kern="1200" dirty="0" err="1">
                <a:solidFill>
                  <a:schemeClr val="tx1"/>
                </a:solidFill>
                <a:latin typeface="+mn-lt"/>
                <a:ea typeface="+mn-ea"/>
                <a:cs typeface="+mn-cs"/>
              </a:rPr>
              <a:t>سلسلتي </a:t>
            </a:r>
            <a:r>
              <a:rPr lang="ar-MA" sz="1600" b="0" kern="1200" dirty="0">
                <a:solidFill>
                  <a:schemeClr val="tx1"/>
                </a:solidFill>
                <a:latin typeface="+mn-lt"/>
                <a:ea typeface="+mn-ea"/>
                <a:cs typeface="+mn-cs"/>
              </a:rPr>
              <a:t>"تِشِكْتْ، التي تبلغ أعلى قمة فيها، وهي قمة </a:t>
            </a:r>
            <a:r>
              <a:rPr lang="ar-MA" sz="1600" b="0" kern="1200" dirty="0" err="1">
                <a:solidFill>
                  <a:schemeClr val="tx1"/>
                </a:solidFill>
                <a:latin typeface="+mn-lt"/>
                <a:ea typeface="+mn-ea"/>
                <a:cs typeface="+mn-cs"/>
              </a:rPr>
              <a:t>جبل </a:t>
            </a:r>
            <a:r>
              <a:rPr lang="ar-MA" sz="1600" b="0" kern="1200" dirty="0">
                <a:solidFill>
                  <a:schemeClr val="tx1"/>
                </a:solidFill>
                <a:latin typeface="+mn-lt"/>
                <a:ea typeface="+mn-ea"/>
                <a:cs typeface="+mn-cs"/>
              </a:rPr>
              <a:t>" </a:t>
            </a:r>
            <a:r>
              <a:rPr lang="ar-MA" sz="1600" b="0" kern="1200" dirty="0" err="1">
                <a:solidFill>
                  <a:schemeClr val="tx1"/>
                </a:solidFill>
                <a:latin typeface="+mn-lt"/>
                <a:ea typeface="+mn-ea"/>
                <a:cs typeface="+mn-cs"/>
              </a:rPr>
              <a:t>لَلاَّ</a:t>
            </a:r>
            <a:r>
              <a:rPr lang="ar-MA" sz="1600" b="0" kern="1200" dirty="0">
                <a:solidFill>
                  <a:schemeClr val="tx1"/>
                </a:solidFill>
                <a:latin typeface="+mn-lt"/>
                <a:ea typeface="+mn-ea"/>
                <a:cs typeface="+mn-cs"/>
              </a:rPr>
              <a:t> </a:t>
            </a:r>
            <a:r>
              <a:rPr lang="ar-MA" sz="1600" b="0" kern="1200" dirty="0" err="1">
                <a:solidFill>
                  <a:schemeClr val="tx1"/>
                </a:solidFill>
                <a:latin typeface="+mn-lt"/>
                <a:ea typeface="+mn-ea"/>
                <a:cs typeface="+mn-cs"/>
              </a:rPr>
              <a:t>مْلْبَانْتْ</a:t>
            </a:r>
            <a:r>
              <a:rPr lang="ar-MA" sz="1600" b="0" kern="1200" dirty="0">
                <a:solidFill>
                  <a:schemeClr val="tx1"/>
                </a:solidFill>
                <a:latin typeface="+mn-lt"/>
                <a:ea typeface="+mn-ea"/>
                <a:cs typeface="+mn-cs"/>
              </a:rPr>
              <a:t>"، 2796 مترا عن سطح البحر،  و"</a:t>
            </a:r>
            <a:r>
              <a:rPr lang="ar-MA" sz="1600" b="0" kern="1200" dirty="0" err="1">
                <a:solidFill>
                  <a:schemeClr val="tx1"/>
                </a:solidFill>
                <a:latin typeface="+mn-lt"/>
                <a:ea typeface="+mn-ea"/>
                <a:cs typeface="+mn-cs"/>
              </a:rPr>
              <a:t>بُيْبْلاَنْ</a:t>
            </a:r>
            <a:r>
              <a:rPr lang="ar-MA" sz="1600" b="0" kern="1200" dirty="0">
                <a:solidFill>
                  <a:schemeClr val="tx1"/>
                </a:solidFill>
                <a:latin typeface="+mn-lt"/>
                <a:ea typeface="+mn-ea"/>
                <a:cs typeface="+mn-cs"/>
              </a:rPr>
              <a:t>" </a:t>
            </a:r>
            <a:r>
              <a:rPr lang="ar-MA" sz="1600" b="0" kern="1200" dirty="0" err="1">
                <a:solidFill>
                  <a:schemeClr val="tx1"/>
                </a:solidFill>
                <a:latin typeface="+mn-lt"/>
                <a:ea typeface="+mn-ea"/>
                <a:cs typeface="+mn-cs"/>
              </a:rPr>
              <a:t>الشهيرة .</a:t>
            </a:r>
            <a:r>
              <a:rPr lang="ar-MA" sz="1600" b="0" kern="1200" dirty="0">
                <a:solidFill>
                  <a:schemeClr val="tx1"/>
                </a:solidFill>
                <a:latin typeface="+mn-lt"/>
                <a:ea typeface="+mn-ea"/>
                <a:cs typeface="+mn-cs"/>
              </a:rPr>
              <a:t> </a:t>
            </a:r>
            <a:endParaRPr lang="fr-FR" sz="1600" b="1" kern="1200" dirty="0">
              <a:solidFill>
                <a:schemeClr val="tx1"/>
              </a:solidFill>
              <a:latin typeface="+mn-lt"/>
              <a:ea typeface="+mn-ea"/>
              <a:cs typeface="+mn-cs"/>
            </a:endParaRPr>
          </a:p>
          <a:p>
            <a:pPr algn="r" rtl="0"/>
            <a:r>
              <a:rPr lang="ar-MA" sz="1600" b="0" kern="1200" dirty="0">
                <a:solidFill>
                  <a:schemeClr val="tx1"/>
                </a:solidFill>
                <a:latin typeface="+mn-lt"/>
                <a:ea typeface="+mn-ea"/>
                <a:cs typeface="+mn-cs"/>
              </a:rPr>
              <a:t>وبحسب المعطيات </a:t>
            </a:r>
            <a:r>
              <a:rPr lang="ar-MA" sz="1600" b="0" kern="1200" dirty="0" err="1">
                <a:solidFill>
                  <a:schemeClr val="tx1"/>
                </a:solidFill>
                <a:latin typeface="+mn-lt"/>
                <a:ea typeface="+mn-ea"/>
                <a:cs typeface="+mn-cs"/>
              </a:rPr>
              <a:t>الخرائطية</a:t>
            </a:r>
            <a:r>
              <a:rPr lang="ar-MA" sz="1600" b="0" kern="1200" dirty="0">
                <a:solidFill>
                  <a:schemeClr val="tx1"/>
                </a:solidFill>
                <a:latin typeface="+mn-lt"/>
                <a:ea typeface="+mn-ea"/>
                <a:cs typeface="+mn-cs"/>
              </a:rPr>
              <a:t> </a:t>
            </a:r>
            <a:r>
              <a:rPr lang="ar-MA" sz="1600" b="0" kern="1200" dirty="0" err="1">
                <a:solidFill>
                  <a:schemeClr val="tx1"/>
                </a:solidFill>
                <a:latin typeface="+mn-lt"/>
                <a:ea typeface="+mn-ea"/>
                <a:cs typeface="+mn-cs"/>
              </a:rPr>
              <a:t>المتفرة</a:t>
            </a:r>
            <a:r>
              <a:rPr lang="ar-MA" sz="1600" b="0" kern="1200" dirty="0">
                <a:solidFill>
                  <a:schemeClr val="tx1"/>
                </a:solidFill>
                <a:latin typeface="+mn-lt"/>
                <a:ea typeface="+mn-ea"/>
                <a:cs typeface="+mn-cs"/>
              </a:rPr>
              <a:t> ضمن خدمة</a:t>
            </a:r>
            <a:r>
              <a:rPr lang="fr-FR" sz="1600" b="0" kern="1200" dirty="0">
                <a:solidFill>
                  <a:schemeClr val="tx1"/>
                </a:solidFill>
                <a:latin typeface="+mn-lt"/>
                <a:ea typeface="+mn-ea"/>
                <a:cs typeface="+mn-cs"/>
              </a:rPr>
              <a:t>» </a:t>
            </a:r>
            <a:r>
              <a:rPr lang="ar-MA" sz="1600" b="0" kern="1200" dirty="0">
                <a:solidFill>
                  <a:schemeClr val="tx1"/>
                </a:solidFill>
                <a:latin typeface="+mn-lt"/>
                <a:ea typeface="+mn-ea"/>
                <a:cs typeface="+mn-cs"/>
              </a:rPr>
              <a:t>چوچل إرث</a:t>
            </a:r>
            <a:r>
              <a:rPr lang="fr-FR" sz="1600" b="0" kern="1200" dirty="0">
                <a:solidFill>
                  <a:schemeClr val="tx1"/>
                </a:solidFill>
                <a:latin typeface="+mn-lt"/>
                <a:ea typeface="+mn-ea"/>
                <a:cs typeface="+mn-cs"/>
              </a:rPr>
              <a:t>« Google </a:t>
            </a:r>
            <a:r>
              <a:rPr lang="fr-FR" sz="1600" b="0" kern="1200" dirty="0" err="1">
                <a:solidFill>
                  <a:schemeClr val="tx1"/>
                </a:solidFill>
                <a:latin typeface="+mn-lt"/>
                <a:ea typeface="+mn-ea"/>
                <a:cs typeface="+mn-cs"/>
              </a:rPr>
              <a:t>Earth</a:t>
            </a:r>
            <a:r>
              <a:rPr lang="fr-FR" sz="1600" b="0" kern="1200" dirty="0">
                <a:solidFill>
                  <a:schemeClr val="tx1"/>
                </a:solidFill>
                <a:latin typeface="+mn-lt"/>
                <a:ea typeface="+mn-ea"/>
                <a:cs typeface="+mn-cs"/>
              </a:rPr>
              <a:t> </a:t>
            </a:r>
            <a:r>
              <a:rPr lang="ar-MA" sz="1600" b="0" kern="1200" dirty="0">
                <a:solidFill>
                  <a:schemeClr val="tx1"/>
                </a:solidFill>
                <a:latin typeface="+mn-lt"/>
                <a:ea typeface="+mn-ea"/>
                <a:cs typeface="+mn-cs"/>
              </a:rPr>
              <a:t>،  يتواجد هذا الدوار بين خطوط الطول والعرض </a:t>
            </a:r>
            <a:r>
              <a:rPr lang="fr-FR" sz="1600" b="0" kern="1200" dirty="0">
                <a:solidFill>
                  <a:schemeClr val="tx1"/>
                </a:solidFill>
                <a:latin typeface="+mn-lt"/>
                <a:ea typeface="+mn-ea"/>
                <a:cs typeface="+mn-cs"/>
              </a:rPr>
              <a:t>33°27’01.66’’ </a:t>
            </a:r>
            <a:r>
              <a:rPr lang="ar-MA" sz="1600" b="0" kern="1200" dirty="0">
                <a:solidFill>
                  <a:schemeClr val="tx1"/>
                </a:solidFill>
                <a:latin typeface="+mn-lt"/>
                <a:ea typeface="+mn-ea"/>
                <a:cs typeface="+mn-cs"/>
              </a:rPr>
              <a:t>  </a:t>
            </a:r>
            <a:r>
              <a:rPr lang="ar-MA" sz="1600" b="0" kern="1200" dirty="0" err="1">
                <a:solidFill>
                  <a:schemeClr val="tx1"/>
                </a:solidFill>
                <a:latin typeface="+mn-lt"/>
                <a:ea typeface="+mn-ea"/>
                <a:cs typeface="+mn-cs"/>
              </a:rPr>
              <a:t>-</a:t>
            </a:r>
            <a:r>
              <a:rPr lang="fr-FR" sz="1600" b="0" kern="1200" dirty="0">
                <a:solidFill>
                  <a:schemeClr val="tx1"/>
                </a:solidFill>
                <a:latin typeface="+mn-lt"/>
                <a:ea typeface="+mn-ea"/>
                <a:cs typeface="+mn-cs"/>
              </a:rPr>
              <a:t>33°29’98’’</a:t>
            </a:r>
            <a:r>
              <a:rPr lang="ar-MA" sz="1600" b="0" kern="1200" dirty="0">
                <a:solidFill>
                  <a:schemeClr val="tx1"/>
                </a:solidFill>
                <a:latin typeface="+mn-lt"/>
                <a:ea typeface="+mn-ea"/>
                <a:cs typeface="+mn-cs"/>
              </a:rPr>
              <a:t> شمالا و</a:t>
            </a:r>
            <a:r>
              <a:rPr lang="fr-FR" sz="1600" b="0" kern="1200" dirty="0">
                <a:solidFill>
                  <a:schemeClr val="tx1"/>
                </a:solidFill>
                <a:latin typeface="+mn-lt"/>
                <a:ea typeface="+mn-ea"/>
                <a:cs typeface="+mn-cs"/>
              </a:rPr>
              <a:t>4° 41’ 35’’</a:t>
            </a:r>
            <a:r>
              <a:rPr lang="ar-MA" sz="1600" b="0" kern="1200" dirty="0">
                <a:solidFill>
                  <a:schemeClr val="tx1"/>
                </a:solidFill>
                <a:latin typeface="+mn-lt"/>
                <a:ea typeface="+mn-ea"/>
                <a:cs typeface="+mn-cs"/>
              </a:rPr>
              <a:t> </a:t>
            </a:r>
            <a:r>
              <a:rPr lang="ar-MA" sz="1600" b="0" kern="1200" dirty="0" err="1">
                <a:solidFill>
                  <a:schemeClr val="tx1"/>
                </a:solidFill>
                <a:latin typeface="+mn-lt"/>
                <a:ea typeface="+mn-ea"/>
                <a:cs typeface="+mn-cs"/>
              </a:rPr>
              <a:t>-</a:t>
            </a:r>
            <a:r>
              <a:rPr lang="ar-MA" sz="1600" b="0" kern="1200" dirty="0">
                <a:solidFill>
                  <a:schemeClr val="tx1"/>
                </a:solidFill>
                <a:latin typeface="+mn-lt"/>
                <a:ea typeface="+mn-ea"/>
                <a:cs typeface="+mn-cs"/>
              </a:rPr>
              <a:t> </a:t>
            </a:r>
            <a:r>
              <a:rPr lang="fr-FR" sz="1600" b="0" kern="1200" dirty="0">
                <a:solidFill>
                  <a:schemeClr val="tx1"/>
                </a:solidFill>
                <a:latin typeface="+mn-lt"/>
                <a:ea typeface="+mn-ea"/>
                <a:cs typeface="+mn-cs"/>
              </a:rPr>
              <a:t>4°46’80’’ </a:t>
            </a:r>
            <a:r>
              <a:rPr lang="ar-MA" sz="1600" b="0" kern="1200" dirty="0">
                <a:solidFill>
                  <a:schemeClr val="tx1"/>
                </a:solidFill>
                <a:latin typeface="+mn-lt"/>
                <a:ea typeface="+mn-ea"/>
                <a:cs typeface="+mn-cs"/>
              </a:rPr>
              <a:t> غربا، ويتراوح ارتفاعه عن سطح البحر بين حوالي 1213 مترا في أسفل </a:t>
            </a:r>
            <a:r>
              <a:rPr lang="ar-MA" sz="1600" b="0" kern="1200" dirty="0" err="1">
                <a:solidFill>
                  <a:schemeClr val="tx1"/>
                </a:solidFill>
                <a:latin typeface="+mn-lt"/>
                <a:ea typeface="+mn-ea"/>
                <a:cs typeface="+mn-cs"/>
              </a:rPr>
              <a:t>مزارع </a:t>
            </a:r>
            <a:r>
              <a:rPr lang="ar-MA" sz="1600" b="0" kern="1200" dirty="0">
                <a:solidFill>
                  <a:schemeClr val="tx1"/>
                </a:solidFill>
                <a:latin typeface="+mn-lt"/>
                <a:ea typeface="+mn-ea"/>
                <a:cs typeface="+mn-cs"/>
              </a:rPr>
              <a:t>"لْقْسْمَاتْ" </a:t>
            </a:r>
            <a:r>
              <a:rPr lang="ar-MA" sz="1600" b="0" kern="1200" dirty="0" err="1">
                <a:solidFill>
                  <a:schemeClr val="tx1"/>
                </a:solidFill>
                <a:latin typeface="+mn-lt"/>
                <a:ea typeface="+mn-ea"/>
                <a:cs typeface="+mn-cs"/>
              </a:rPr>
              <a:t>و1587</a:t>
            </a:r>
            <a:r>
              <a:rPr lang="ar-MA" sz="1600" b="0" kern="1200" dirty="0">
                <a:solidFill>
                  <a:schemeClr val="tx1"/>
                </a:solidFill>
                <a:latin typeface="+mn-lt"/>
                <a:ea typeface="+mn-ea"/>
                <a:cs typeface="+mn-cs"/>
              </a:rPr>
              <a:t> مترا عند قمة </a:t>
            </a:r>
            <a:r>
              <a:rPr lang="ar-MA" sz="1600" b="0" kern="1200" dirty="0" err="1">
                <a:solidFill>
                  <a:schemeClr val="tx1"/>
                </a:solidFill>
                <a:latin typeface="+mn-lt"/>
                <a:ea typeface="+mn-ea"/>
                <a:cs typeface="+mn-cs"/>
              </a:rPr>
              <a:t>جبل </a:t>
            </a:r>
            <a:r>
              <a:rPr lang="ar-MA" sz="1600" b="0" kern="1200" dirty="0">
                <a:solidFill>
                  <a:schemeClr val="tx1"/>
                </a:solidFill>
                <a:latin typeface="+mn-lt"/>
                <a:ea typeface="+mn-ea"/>
                <a:cs typeface="+mn-cs"/>
              </a:rPr>
              <a:t>"</a:t>
            </a:r>
            <a:r>
              <a:rPr lang="ar-MA" sz="1600" b="0" kern="1200" dirty="0" err="1">
                <a:solidFill>
                  <a:schemeClr val="tx1"/>
                </a:solidFill>
                <a:latin typeface="+mn-lt"/>
                <a:ea typeface="+mn-ea"/>
                <a:cs typeface="+mn-cs"/>
              </a:rPr>
              <a:t>بُيْمْلاَلَنْ".</a:t>
            </a:r>
            <a:r>
              <a:rPr lang="ar-MA" sz="1600" b="0" kern="1200" dirty="0">
                <a:solidFill>
                  <a:schemeClr val="tx1"/>
                </a:solidFill>
                <a:latin typeface="+mn-lt"/>
                <a:ea typeface="+mn-ea"/>
                <a:cs typeface="+mn-cs"/>
              </a:rPr>
              <a:t> في حين يصل هذا الارتفاع عند الجسر المعلق 1239 </a:t>
            </a:r>
            <a:r>
              <a:rPr lang="ar-MA" sz="1600" b="0" kern="1200" dirty="0" err="1">
                <a:solidFill>
                  <a:schemeClr val="tx1"/>
                </a:solidFill>
                <a:latin typeface="+mn-lt"/>
                <a:ea typeface="+mn-ea"/>
                <a:cs typeface="+mn-cs"/>
              </a:rPr>
              <a:t>مترا.</a:t>
            </a:r>
            <a:r>
              <a:rPr lang="ar-MA" sz="1600" b="0" kern="1200" dirty="0">
                <a:solidFill>
                  <a:schemeClr val="tx1"/>
                </a:solidFill>
                <a:latin typeface="+mn-lt"/>
                <a:ea typeface="+mn-ea"/>
                <a:cs typeface="+mn-cs"/>
              </a:rPr>
              <a:t> وعند </a:t>
            </a:r>
            <a:r>
              <a:rPr lang="ar-MA" sz="1600" b="0" kern="1200" dirty="0" err="1">
                <a:solidFill>
                  <a:schemeClr val="tx1"/>
                </a:solidFill>
                <a:latin typeface="+mn-lt"/>
                <a:ea typeface="+mn-ea"/>
                <a:cs typeface="+mn-cs"/>
              </a:rPr>
              <a:t>قمة </a:t>
            </a:r>
            <a:r>
              <a:rPr lang="ar-MA" sz="1600" b="0" kern="1200" dirty="0">
                <a:solidFill>
                  <a:schemeClr val="tx1"/>
                </a:solidFill>
                <a:latin typeface="+mn-lt"/>
                <a:ea typeface="+mn-ea"/>
                <a:cs typeface="+mn-cs"/>
              </a:rPr>
              <a:t>"</a:t>
            </a:r>
            <a:r>
              <a:rPr lang="ar-MA" sz="1600" b="0" kern="1200" dirty="0" err="1">
                <a:solidFill>
                  <a:schemeClr val="tx1"/>
                </a:solidFill>
                <a:latin typeface="+mn-lt"/>
                <a:ea typeface="+mn-ea"/>
                <a:cs typeface="+mn-cs"/>
              </a:rPr>
              <a:t>ثِشُّوثْ</a:t>
            </a:r>
            <a:r>
              <a:rPr lang="ar-MA" sz="1600" b="0" kern="1200" dirty="0">
                <a:solidFill>
                  <a:schemeClr val="tx1"/>
                </a:solidFill>
                <a:latin typeface="+mn-lt"/>
                <a:ea typeface="+mn-ea"/>
                <a:cs typeface="+mn-cs"/>
              </a:rPr>
              <a:t> </a:t>
            </a:r>
            <a:r>
              <a:rPr lang="ar-MA" sz="1600" b="0" kern="1200" dirty="0" err="1">
                <a:solidFill>
                  <a:schemeClr val="tx1"/>
                </a:solidFill>
                <a:latin typeface="+mn-lt"/>
                <a:ea typeface="+mn-ea"/>
                <a:cs typeface="+mn-cs"/>
              </a:rPr>
              <a:t>نْثْفْرَانْ</a:t>
            </a:r>
            <a:r>
              <a:rPr lang="ar-MA" sz="1600" b="0" kern="1200" dirty="0">
                <a:solidFill>
                  <a:schemeClr val="tx1"/>
                </a:solidFill>
                <a:latin typeface="+mn-lt"/>
                <a:ea typeface="+mn-ea"/>
                <a:cs typeface="+mn-cs"/>
              </a:rPr>
              <a:t>" 1419 مترا.</a:t>
            </a:r>
            <a:endParaRPr lang="fr-FR" sz="1600" b="1" kern="1200" dirty="0">
              <a:solidFill>
                <a:schemeClr val="tx1"/>
              </a:solidFill>
              <a:latin typeface="+mn-lt"/>
              <a:ea typeface="+mn-ea"/>
              <a:cs typeface="+mn-cs"/>
            </a:endParaRPr>
          </a:p>
          <a:p>
            <a:pPr algn="r" rtl="0"/>
            <a:r>
              <a:rPr lang="ar-MA" sz="1600" b="0" kern="1200" dirty="0">
                <a:solidFill>
                  <a:schemeClr val="tx1"/>
                </a:solidFill>
                <a:latin typeface="+mn-lt"/>
                <a:ea typeface="+mn-ea"/>
                <a:cs typeface="+mn-cs"/>
              </a:rPr>
              <a:t>ومن المفيد الإشارة إلى أن دوار أيت مخشون يرتبط غربا بقرية المرس، التي تعد المركز الإداري للجماعة القروية المرس والتي تمر عبرها الطريق الإقليمية رقم 5109، الرابطة بين </a:t>
            </a:r>
            <a:r>
              <a:rPr lang="ar-MA" sz="1600" b="0" kern="1200" dirty="0" err="1">
                <a:solidFill>
                  <a:schemeClr val="tx1"/>
                </a:solidFill>
                <a:latin typeface="+mn-lt"/>
                <a:ea typeface="+mn-ea"/>
                <a:cs typeface="+mn-cs"/>
              </a:rPr>
              <a:t>سكورة</a:t>
            </a:r>
            <a:r>
              <a:rPr lang="ar-MA" sz="1600" b="0" kern="1200" dirty="0">
                <a:solidFill>
                  <a:schemeClr val="tx1"/>
                </a:solidFill>
                <a:latin typeface="+mn-lt"/>
                <a:ea typeface="+mn-ea"/>
                <a:cs typeface="+mn-cs"/>
              </a:rPr>
              <a:t> </a:t>
            </a:r>
            <a:r>
              <a:rPr lang="ar-MA" sz="1600" b="0" kern="1200" dirty="0" err="1">
                <a:solidFill>
                  <a:schemeClr val="tx1"/>
                </a:solidFill>
                <a:latin typeface="+mn-lt"/>
                <a:ea typeface="+mn-ea"/>
                <a:cs typeface="+mn-cs"/>
              </a:rPr>
              <a:t>وسرغينة</a:t>
            </a:r>
            <a:r>
              <a:rPr lang="ar-MA" sz="1600" b="0" kern="1200" dirty="0">
                <a:solidFill>
                  <a:schemeClr val="tx1"/>
                </a:solidFill>
                <a:latin typeface="+mn-lt"/>
                <a:ea typeface="+mn-ea"/>
                <a:cs typeface="+mn-cs"/>
              </a:rPr>
              <a:t> عبر المرس، بمسلك للسيارات غير معبد بطول 6 كيلومترات.</a:t>
            </a:r>
            <a:endParaRPr lang="fr-FR" sz="1600" b="1" kern="1200" dirty="0">
              <a:solidFill>
                <a:schemeClr val="tx1"/>
              </a:solidFill>
              <a:latin typeface="+mn-lt"/>
              <a:ea typeface="+mn-ea"/>
              <a:cs typeface="+mn-cs"/>
            </a:endParaRPr>
          </a:p>
          <a:p>
            <a:pPr algn="r" rtl="0"/>
            <a:r>
              <a:rPr lang="ar-MA" sz="1600" b="0" kern="1200" dirty="0">
                <a:solidFill>
                  <a:schemeClr val="tx1"/>
                </a:solidFill>
                <a:latin typeface="+mn-lt"/>
                <a:ea typeface="+mn-ea"/>
                <a:cs typeface="+mn-cs"/>
              </a:rPr>
              <a:t> وقد تم شق المسلك السالف الذكر بسواعد محلية في عهد الاستعمار حوالي 1946 ميلادية في إطار الاستعداد لبناء القنطرة المعروفة بقنطرة أيت مخشون على </a:t>
            </a:r>
            <a:r>
              <a:rPr lang="ar-MA" sz="1600" b="0" kern="1200" dirty="0" err="1">
                <a:solidFill>
                  <a:schemeClr val="tx1"/>
                </a:solidFill>
                <a:latin typeface="+mn-lt"/>
                <a:ea typeface="+mn-ea"/>
                <a:cs typeface="+mn-cs"/>
              </a:rPr>
              <a:t>وادي </a:t>
            </a:r>
            <a:r>
              <a:rPr lang="ar-MA" sz="1600" b="0" kern="1200" dirty="0">
                <a:solidFill>
                  <a:schemeClr val="tx1"/>
                </a:solidFill>
                <a:latin typeface="+mn-lt"/>
                <a:ea typeface="+mn-ea"/>
                <a:cs typeface="+mn-cs"/>
              </a:rPr>
              <a:t>"</a:t>
            </a:r>
            <a:r>
              <a:rPr lang="ar-MA" sz="1600" b="0" kern="1200" dirty="0" err="1">
                <a:solidFill>
                  <a:schemeClr val="tx1"/>
                </a:solidFill>
                <a:latin typeface="+mn-lt"/>
                <a:ea typeface="+mn-ea"/>
                <a:cs typeface="+mn-cs"/>
              </a:rPr>
              <a:t>لْمَحْصَرْ".</a:t>
            </a:r>
            <a:r>
              <a:rPr lang="ar-MA" sz="1600" b="0" kern="1200" dirty="0">
                <a:solidFill>
                  <a:schemeClr val="tx1"/>
                </a:solidFill>
                <a:latin typeface="+mn-lt"/>
                <a:ea typeface="+mn-ea"/>
                <a:cs typeface="+mn-cs"/>
              </a:rPr>
              <a:t> تلك القنطرة التي أنجزت بين سنتي 1948 و 1953 ميلادية،  والتي ظلت  الوحيدة في المنطقة لمدة طويلة إلى أن جرفتها مياه ذلك الوادي في 10 اكتوبر 2008، وبالتالي ترك ساكنة </a:t>
            </a:r>
            <a:r>
              <a:rPr lang="ar-MA" sz="1600" b="0" kern="1200" dirty="0" err="1">
                <a:solidFill>
                  <a:schemeClr val="tx1"/>
                </a:solidFill>
                <a:latin typeface="+mn-lt"/>
                <a:ea typeface="+mn-ea"/>
                <a:cs typeface="+mn-cs"/>
              </a:rPr>
              <a:t>ظفته</a:t>
            </a:r>
            <a:r>
              <a:rPr lang="ar-MA" sz="1600" b="0" kern="1200" dirty="0">
                <a:solidFill>
                  <a:schemeClr val="tx1"/>
                </a:solidFill>
                <a:latin typeface="+mn-lt"/>
                <a:ea typeface="+mn-ea"/>
                <a:cs typeface="+mn-cs"/>
              </a:rPr>
              <a:t> اليمنى في عزلة </a:t>
            </a:r>
            <a:r>
              <a:rPr lang="ar-MA" sz="1600" b="0" kern="1200" dirty="0" err="1">
                <a:solidFill>
                  <a:schemeClr val="tx1"/>
                </a:solidFill>
                <a:latin typeface="+mn-lt"/>
                <a:ea typeface="+mn-ea"/>
                <a:cs typeface="+mn-cs"/>
              </a:rPr>
              <a:t>تامة.</a:t>
            </a:r>
            <a:r>
              <a:rPr lang="ar-MA" sz="1600" b="0" kern="1200" dirty="0">
                <a:solidFill>
                  <a:schemeClr val="tx1"/>
                </a:solidFill>
                <a:latin typeface="+mn-lt"/>
                <a:ea typeface="+mn-ea"/>
                <a:cs typeface="+mn-cs"/>
              </a:rPr>
              <a:t> </a:t>
            </a:r>
            <a:endParaRPr lang="fr-FR" sz="1600" b="1" kern="1200" dirty="0">
              <a:solidFill>
                <a:schemeClr val="tx1"/>
              </a:solidFill>
              <a:latin typeface="+mn-lt"/>
              <a:ea typeface="+mn-ea"/>
              <a:cs typeface="+mn-cs"/>
            </a:endParaRPr>
          </a:p>
          <a:p>
            <a:pPr algn="r" rtl="0"/>
            <a:r>
              <a:rPr lang="ar-MA" sz="1600" b="0" kern="1200" dirty="0">
                <a:solidFill>
                  <a:schemeClr val="tx1"/>
                </a:solidFill>
                <a:latin typeface="+mn-lt"/>
                <a:ea typeface="+mn-ea"/>
                <a:cs typeface="+mn-cs"/>
              </a:rPr>
              <a:t> كما تم ربطه دوار أيت مخشون شرقا، ومنذ صيف </a:t>
            </a:r>
            <a:r>
              <a:rPr lang="ar-MA" sz="1600" b="0" kern="1200" dirty="0" err="1">
                <a:solidFill>
                  <a:schemeClr val="tx1"/>
                </a:solidFill>
                <a:latin typeface="+mn-lt"/>
                <a:ea typeface="+mn-ea"/>
                <a:cs typeface="+mn-cs"/>
              </a:rPr>
              <a:t>2013 </a:t>
            </a:r>
            <a:r>
              <a:rPr lang="ar-MA" sz="1600" b="0" kern="1200" dirty="0">
                <a:solidFill>
                  <a:schemeClr val="tx1"/>
                </a:solidFill>
                <a:latin typeface="+mn-lt"/>
                <a:ea typeface="+mn-ea"/>
                <a:cs typeface="+mn-cs"/>
              </a:rPr>
              <a:t>، بالطريق الإقليمية رقم 5049 الرابطة بين </a:t>
            </a:r>
            <a:r>
              <a:rPr lang="ar-MA" sz="1600" b="0" kern="1200" dirty="0" err="1">
                <a:solidFill>
                  <a:schemeClr val="tx1"/>
                </a:solidFill>
                <a:latin typeface="+mn-lt"/>
                <a:ea typeface="+mn-ea"/>
                <a:cs typeface="+mn-cs"/>
              </a:rPr>
              <a:t>إسوكا</a:t>
            </a:r>
            <a:r>
              <a:rPr lang="ar-MA" sz="1600" b="0" kern="1200" dirty="0">
                <a:solidFill>
                  <a:schemeClr val="tx1"/>
                </a:solidFill>
                <a:latin typeface="+mn-lt"/>
                <a:ea typeface="+mn-ea"/>
                <a:cs typeface="+mn-cs"/>
              </a:rPr>
              <a:t> وأدرج عبر </a:t>
            </a:r>
            <a:r>
              <a:rPr lang="ar-MA" sz="1600" b="0" kern="1200" dirty="0" err="1">
                <a:solidFill>
                  <a:schemeClr val="tx1"/>
                </a:solidFill>
                <a:latin typeface="+mn-lt"/>
                <a:ea typeface="+mn-ea"/>
                <a:cs typeface="+mn-cs"/>
              </a:rPr>
              <a:t>تلمرات</a:t>
            </a:r>
            <a:r>
              <a:rPr lang="ar-MA" sz="1600" b="0" kern="1200" dirty="0">
                <a:solidFill>
                  <a:schemeClr val="tx1"/>
                </a:solidFill>
                <a:latin typeface="+mn-lt"/>
                <a:ea typeface="+mn-ea"/>
                <a:cs typeface="+mn-cs"/>
              </a:rPr>
              <a:t>، ثم نحو وجهات متعددة  وخاصة مدينة </a:t>
            </a:r>
            <a:r>
              <a:rPr lang="ar-MA" sz="1600" b="0" kern="1200" dirty="0" err="1">
                <a:solidFill>
                  <a:schemeClr val="tx1"/>
                </a:solidFill>
                <a:latin typeface="+mn-lt"/>
                <a:ea typeface="+mn-ea"/>
                <a:cs typeface="+mn-cs"/>
              </a:rPr>
              <a:t>صفرو</a:t>
            </a:r>
            <a:r>
              <a:rPr lang="ar-MA" sz="1600" b="0" kern="1200" dirty="0">
                <a:solidFill>
                  <a:schemeClr val="tx1"/>
                </a:solidFill>
                <a:latin typeface="+mn-lt"/>
                <a:ea typeface="+mn-ea"/>
                <a:cs typeface="+mn-cs"/>
              </a:rPr>
              <a:t>، بواسطة مسلك آخر للسيارات غير معبد كذلك على طول 6 كيلومترات.</a:t>
            </a:r>
            <a:endParaRPr lang="fr-FR" sz="1600" b="1" kern="1200" dirty="0">
              <a:solidFill>
                <a:schemeClr val="tx1"/>
              </a:solidFill>
              <a:latin typeface="+mn-lt"/>
              <a:ea typeface="+mn-ea"/>
              <a:cs typeface="+mn-cs"/>
            </a:endParaRPr>
          </a:p>
          <a:p>
            <a:pPr algn="r" rtl="0"/>
            <a:r>
              <a:rPr lang="ar-MA" sz="1600" b="0" kern="1200" dirty="0">
                <a:solidFill>
                  <a:schemeClr val="tx1"/>
                </a:solidFill>
                <a:latin typeface="+mn-lt"/>
                <a:ea typeface="+mn-ea"/>
                <a:cs typeface="+mn-cs"/>
              </a:rPr>
              <a:t> ومن المفيد تسجيل أن إنجاز هذا المسلك الأخير قد تم في إطار برنامج  ما يعرف </a:t>
            </a:r>
            <a:r>
              <a:rPr lang="ar-MA" sz="1600" b="0" kern="1200" dirty="0" err="1">
                <a:solidFill>
                  <a:schemeClr val="tx1"/>
                </a:solidFill>
                <a:latin typeface="+mn-lt"/>
                <a:ea typeface="+mn-ea"/>
                <a:cs typeface="+mn-cs"/>
              </a:rPr>
              <a:t>بـــ</a:t>
            </a:r>
            <a:r>
              <a:rPr lang="ar-MA" sz="1600" b="0" kern="1200" dirty="0">
                <a:solidFill>
                  <a:schemeClr val="tx1"/>
                </a:solidFill>
                <a:latin typeface="+mn-lt"/>
                <a:ea typeface="+mn-ea"/>
                <a:cs typeface="+mn-cs"/>
              </a:rPr>
              <a:t>"فك العزلة" عن المناطق المعزولة، الذي يدخل ضمن </a:t>
            </a:r>
            <a:r>
              <a:rPr lang="ar-MA" sz="1600" b="0" kern="1200" dirty="0" err="1">
                <a:solidFill>
                  <a:schemeClr val="tx1"/>
                </a:solidFill>
                <a:latin typeface="+mn-lt"/>
                <a:ea typeface="+mn-ea"/>
                <a:cs typeface="+mn-cs"/>
              </a:rPr>
              <a:t>أولويات </a:t>
            </a:r>
            <a:r>
              <a:rPr lang="ar-MA" sz="1600" b="0" kern="1200" dirty="0">
                <a:solidFill>
                  <a:schemeClr val="tx1"/>
                </a:solidFill>
                <a:latin typeface="+mn-lt"/>
                <a:ea typeface="+mn-ea"/>
                <a:cs typeface="+mn-cs"/>
              </a:rPr>
              <a:t>" المبادرة الوطنية للتنمية </a:t>
            </a:r>
            <a:r>
              <a:rPr lang="ar-MA" sz="1600" b="0" kern="1200" dirty="0" err="1">
                <a:solidFill>
                  <a:schemeClr val="tx1"/>
                </a:solidFill>
                <a:latin typeface="+mn-lt"/>
                <a:ea typeface="+mn-ea"/>
                <a:cs typeface="+mn-cs"/>
              </a:rPr>
              <a:t>البشرية".</a:t>
            </a:r>
            <a:endParaRPr lang="fr-FR" sz="1600" b="1" kern="1200" dirty="0">
              <a:solidFill>
                <a:schemeClr val="tx1"/>
              </a:solidFill>
              <a:latin typeface="+mn-lt"/>
              <a:ea typeface="+mn-ea"/>
              <a:cs typeface="+mn-cs"/>
            </a:endParaRPr>
          </a:p>
          <a:p>
            <a:pPr algn="r" rtl="0"/>
            <a:r>
              <a:rPr lang="ar-MA" sz="1600" b="0" kern="1200" dirty="0">
                <a:solidFill>
                  <a:schemeClr val="tx1"/>
                </a:solidFill>
                <a:latin typeface="+mn-lt"/>
                <a:ea typeface="+mn-ea"/>
                <a:cs typeface="+mn-cs"/>
              </a:rPr>
              <a:t>إضافة إلى المسلكين </a:t>
            </a:r>
            <a:r>
              <a:rPr lang="ar-MA" sz="1600" b="0" kern="1200" dirty="0" err="1">
                <a:solidFill>
                  <a:schemeClr val="tx1"/>
                </a:solidFill>
                <a:latin typeface="+mn-lt"/>
                <a:ea typeface="+mn-ea"/>
                <a:cs typeface="+mn-cs"/>
              </a:rPr>
              <a:t>السالفي</a:t>
            </a:r>
            <a:r>
              <a:rPr lang="ar-MA" sz="1600" b="0" kern="1200" dirty="0">
                <a:solidFill>
                  <a:schemeClr val="tx1"/>
                </a:solidFill>
                <a:latin typeface="+mn-lt"/>
                <a:ea typeface="+mn-ea"/>
                <a:cs typeface="+mn-cs"/>
              </a:rPr>
              <a:t> الذكر، يرتبط دوار أيت مخشون بمحيطه القريب والمتوسط والبعيد بعدة مسالك كانت تستعمل منذ القديم لتيسير تنقل البشر والدواب في مختلف </a:t>
            </a:r>
            <a:r>
              <a:rPr lang="ar-MA" sz="1600" b="0" kern="1200" dirty="0" err="1">
                <a:solidFill>
                  <a:schemeClr val="tx1"/>
                </a:solidFill>
                <a:latin typeface="+mn-lt"/>
                <a:ea typeface="+mn-ea"/>
                <a:cs typeface="+mn-cs"/>
              </a:rPr>
              <a:t>الاتجاهات.</a:t>
            </a:r>
            <a:r>
              <a:rPr lang="ar-MA" sz="1600" b="0" kern="1200" dirty="0">
                <a:solidFill>
                  <a:schemeClr val="tx1"/>
                </a:solidFill>
                <a:latin typeface="+mn-lt"/>
                <a:ea typeface="+mn-ea"/>
                <a:cs typeface="+mn-cs"/>
              </a:rPr>
              <a:t>  ومن أهم تلك </a:t>
            </a:r>
            <a:r>
              <a:rPr lang="ar-MA" sz="1600" b="0" kern="1200" dirty="0" err="1">
                <a:solidFill>
                  <a:schemeClr val="tx1"/>
                </a:solidFill>
                <a:latin typeface="+mn-lt"/>
                <a:ea typeface="+mn-ea"/>
                <a:cs typeface="+mn-cs"/>
              </a:rPr>
              <a:t>الاتجاهت</a:t>
            </a:r>
            <a:r>
              <a:rPr lang="ar-MA" sz="1600" b="0" kern="1200" dirty="0">
                <a:solidFill>
                  <a:schemeClr val="tx1"/>
                </a:solidFill>
                <a:latin typeface="+mn-lt"/>
                <a:ea typeface="+mn-ea"/>
                <a:cs typeface="+mn-cs"/>
              </a:rPr>
              <a:t> الروابط التي تشكل صلة وصل:</a:t>
            </a:r>
            <a:endParaRPr lang="fr-FR" sz="1600" b="1" kern="1200" dirty="0">
              <a:solidFill>
                <a:schemeClr val="tx1"/>
              </a:solidFill>
              <a:latin typeface="+mn-lt"/>
              <a:ea typeface="+mn-ea"/>
              <a:cs typeface="+mn-cs"/>
            </a:endParaRPr>
          </a:p>
          <a:p>
            <a:pPr algn="r" rtl="0"/>
            <a:r>
              <a:rPr lang="ar-MA" sz="1600" b="0" kern="1200" dirty="0">
                <a:solidFill>
                  <a:schemeClr val="tx1"/>
                </a:solidFill>
                <a:latin typeface="+mn-lt"/>
                <a:ea typeface="+mn-ea"/>
                <a:cs typeface="+mn-cs"/>
              </a:rPr>
              <a:t>- شرقا، </a:t>
            </a:r>
            <a:r>
              <a:rPr lang="ar-MA" sz="1600" b="0" kern="1200" dirty="0" err="1">
                <a:solidFill>
                  <a:schemeClr val="tx1"/>
                </a:solidFill>
                <a:latin typeface="+mn-lt"/>
                <a:ea typeface="+mn-ea"/>
                <a:cs typeface="+mn-cs"/>
              </a:rPr>
              <a:t>بدوارا</a:t>
            </a:r>
            <a:r>
              <a:rPr lang="ar-MA" sz="1600" b="0" kern="1200" dirty="0">
                <a:solidFill>
                  <a:schemeClr val="tx1"/>
                </a:solidFill>
                <a:latin typeface="+mn-lt"/>
                <a:ea typeface="+mn-ea"/>
                <a:cs typeface="+mn-cs"/>
              </a:rPr>
              <a:t> "</a:t>
            </a:r>
            <a:r>
              <a:rPr lang="ar-MA" sz="1600" b="0" kern="1200" dirty="0" err="1">
                <a:solidFill>
                  <a:schemeClr val="tx1"/>
                </a:solidFill>
                <a:latin typeface="+mn-lt"/>
                <a:ea typeface="+mn-ea"/>
                <a:cs typeface="+mn-cs"/>
              </a:rPr>
              <a:t>إِدْلاَنْ</a:t>
            </a:r>
            <a:r>
              <a:rPr lang="ar-MA" sz="1600" b="0" kern="1200" dirty="0">
                <a:solidFill>
                  <a:schemeClr val="tx1"/>
                </a:solidFill>
                <a:latin typeface="+mn-lt"/>
                <a:ea typeface="+mn-ea"/>
                <a:cs typeface="+mn-cs"/>
              </a:rPr>
              <a:t>" و"</a:t>
            </a:r>
            <a:r>
              <a:rPr lang="ar-MA" sz="1600" b="0" kern="1200" dirty="0" err="1">
                <a:solidFill>
                  <a:schemeClr val="tx1"/>
                </a:solidFill>
                <a:latin typeface="+mn-lt"/>
                <a:ea typeface="+mn-ea"/>
                <a:cs typeface="+mn-cs"/>
              </a:rPr>
              <a:t>إِسُشَا</a:t>
            </a:r>
            <a:r>
              <a:rPr lang="ar-MA" sz="1600" b="0" kern="1200" dirty="0">
                <a:solidFill>
                  <a:schemeClr val="tx1"/>
                </a:solidFill>
                <a:latin typeface="+mn-lt"/>
                <a:ea typeface="+mn-ea"/>
                <a:cs typeface="+mn-cs"/>
              </a:rPr>
              <a:t> /</a:t>
            </a:r>
            <a:r>
              <a:rPr lang="ar-MA" sz="1600" b="0" kern="1200" dirty="0" err="1">
                <a:solidFill>
                  <a:schemeClr val="tx1"/>
                </a:solidFill>
                <a:latin typeface="+mn-lt"/>
                <a:ea typeface="+mn-ea"/>
                <a:cs typeface="+mn-cs"/>
              </a:rPr>
              <a:t>إسوكا</a:t>
            </a:r>
            <a:r>
              <a:rPr lang="ar-MA" sz="1600" b="0" kern="1200" dirty="0">
                <a:solidFill>
                  <a:schemeClr val="tx1"/>
                </a:solidFill>
                <a:latin typeface="+mn-lt"/>
                <a:ea typeface="+mn-ea"/>
                <a:cs typeface="+mn-cs"/>
              </a:rPr>
              <a:t>"، اللذين ينتميان إداريا لجماعة أيت ألمان التابعة لبلدية </a:t>
            </a:r>
            <a:r>
              <a:rPr lang="ar-MA" sz="1600" b="0" kern="1200" dirty="0" err="1">
                <a:solidFill>
                  <a:schemeClr val="tx1"/>
                </a:solidFill>
                <a:latin typeface="+mn-lt"/>
                <a:ea typeface="+mn-ea"/>
                <a:cs typeface="+mn-cs"/>
              </a:rPr>
              <a:t>إيموزار</a:t>
            </a:r>
            <a:r>
              <a:rPr lang="ar-MA" sz="1600" b="0" kern="1200" dirty="0">
                <a:solidFill>
                  <a:schemeClr val="tx1"/>
                </a:solidFill>
                <a:latin typeface="+mn-lt"/>
                <a:ea typeface="+mn-ea"/>
                <a:cs typeface="+mn-cs"/>
              </a:rPr>
              <a:t> </a:t>
            </a:r>
            <a:r>
              <a:rPr lang="ar-MA" sz="1600" b="0" kern="1200" dirty="0" err="1">
                <a:solidFill>
                  <a:schemeClr val="tx1"/>
                </a:solidFill>
                <a:latin typeface="+mn-lt"/>
                <a:ea typeface="+mn-ea"/>
                <a:cs typeface="+mn-cs"/>
              </a:rPr>
              <a:t>مرموشة</a:t>
            </a:r>
            <a:r>
              <a:rPr lang="ar-MA" sz="1600" b="0" kern="1200" dirty="0">
                <a:solidFill>
                  <a:schemeClr val="tx1"/>
                </a:solidFill>
                <a:latin typeface="+mn-lt"/>
                <a:ea typeface="+mn-ea"/>
                <a:cs typeface="+mn-cs"/>
              </a:rPr>
              <a:t>، ومن ثم إلى السوق الأسبوعي  </a:t>
            </a:r>
            <a:r>
              <a:rPr lang="ar-MA" sz="1600" b="0" kern="1200" dirty="0" err="1">
                <a:solidFill>
                  <a:schemeClr val="tx1"/>
                </a:solidFill>
                <a:latin typeface="+mn-lt"/>
                <a:ea typeface="+mn-ea"/>
                <a:cs typeface="+mn-cs"/>
              </a:rPr>
              <a:t>بإيموزار</a:t>
            </a:r>
            <a:r>
              <a:rPr lang="ar-MA" sz="1600" b="0" kern="1200" dirty="0">
                <a:solidFill>
                  <a:schemeClr val="tx1"/>
                </a:solidFill>
                <a:latin typeface="+mn-lt"/>
                <a:ea typeface="+mn-ea"/>
                <a:cs typeface="+mn-cs"/>
              </a:rPr>
              <a:t> </a:t>
            </a:r>
            <a:r>
              <a:rPr lang="ar-MA" sz="1600" b="0" kern="1200" dirty="0" err="1">
                <a:solidFill>
                  <a:schemeClr val="tx1"/>
                </a:solidFill>
                <a:latin typeface="+mn-lt"/>
                <a:ea typeface="+mn-ea"/>
                <a:cs typeface="+mn-cs"/>
              </a:rPr>
              <a:t>مرموشة</a:t>
            </a:r>
            <a:r>
              <a:rPr lang="ar-MA" sz="1600" b="0" kern="1200" dirty="0">
                <a:solidFill>
                  <a:schemeClr val="tx1"/>
                </a:solidFill>
                <a:latin typeface="+mn-lt"/>
                <a:ea typeface="+mn-ea"/>
                <a:cs typeface="+mn-cs"/>
              </a:rPr>
              <a:t> يوم الثلاثاء؛</a:t>
            </a:r>
            <a:endParaRPr lang="fr-FR" sz="1600" b="1" kern="1200" dirty="0">
              <a:solidFill>
                <a:schemeClr val="tx1"/>
              </a:solidFill>
              <a:latin typeface="+mn-lt"/>
              <a:ea typeface="+mn-ea"/>
              <a:cs typeface="+mn-cs"/>
            </a:endParaRPr>
          </a:p>
          <a:p>
            <a:pPr algn="r" rtl="0"/>
            <a:r>
              <a:rPr lang="ar-MA" sz="1600" b="0" kern="1200" dirty="0">
                <a:solidFill>
                  <a:schemeClr val="tx1"/>
                </a:solidFill>
                <a:latin typeface="+mn-lt"/>
                <a:ea typeface="+mn-ea"/>
                <a:cs typeface="+mn-cs"/>
              </a:rPr>
              <a:t>- وجنوبا بدوار أيت </a:t>
            </a:r>
            <a:r>
              <a:rPr lang="ar-MA" sz="1600" b="0" kern="1200" dirty="0" err="1">
                <a:solidFill>
                  <a:schemeClr val="tx1"/>
                </a:solidFill>
                <a:latin typeface="+mn-lt"/>
                <a:ea typeface="+mn-ea"/>
                <a:cs typeface="+mn-cs"/>
              </a:rPr>
              <a:t>أحمد </a:t>
            </a:r>
            <a:r>
              <a:rPr lang="ar-MA" sz="1600" b="0" kern="1200" dirty="0">
                <a:solidFill>
                  <a:schemeClr val="tx1"/>
                </a:solidFill>
                <a:latin typeface="+mn-lt"/>
                <a:ea typeface="+mn-ea"/>
                <a:cs typeface="+mn-cs"/>
              </a:rPr>
              <a:t>(</a:t>
            </a:r>
            <a:r>
              <a:rPr lang="ar-MA" sz="1600" b="0" kern="1200" dirty="0" err="1">
                <a:solidFill>
                  <a:schemeClr val="tx1"/>
                </a:solidFill>
                <a:latin typeface="+mn-lt"/>
                <a:ea typeface="+mn-ea"/>
                <a:cs typeface="+mn-cs"/>
              </a:rPr>
              <a:t>تاغزوت)؛</a:t>
            </a:r>
            <a:endParaRPr lang="fr-FR" sz="1600" b="1" kern="1200" dirty="0">
              <a:solidFill>
                <a:schemeClr val="tx1"/>
              </a:solidFill>
              <a:latin typeface="+mn-lt"/>
              <a:ea typeface="+mn-ea"/>
              <a:cs typeface="+mn-cs"/>
            </a:endParaRPr>
          </a:p>
          <a:p>
            <a:pPr algn="r" rtl="0"/>
            <a:r>
              <a:rPr lang="ar-MA" sz="1600" b="0" kern="1200" dirty="0">
                <a:solidFill>
                  <a:schemeClr val="tx1"/>
                </a:solidFill>
                <a:latin typeface="+mn-lt"/>
                <a:ea typeface="+mn-ea"/>
                <a:cs typeface="+mn-cs"/>
              </a:rPr>
              <a:t>- وغربا، بدوار أيت </a:t>
            </a:r>
            <a:r>
              <a:rPr lang="ar-MA" sz="1600" b="0" kern="1200" dirty="0" err="1">
                <a:solidFill>
                  <a:schemeClr val="tx1"/>
                </a:solidFill>
                <a:latin typeface="+mn-lt"/>
                <a:ea typeface="+mn-ea"/>
                <a:cs typeface="+mn-cs"/>
              </a:rPr>
              <a:t>يوسف </a:t>
            </a:r>
            <a:r>
              <a:rPr lang="ar-MA" sz="1600" b="0" kern="1200" dirty="0">
                <a:solidFill>
                  <a:schemeClr val="tx1"/>
                </a:solidFill>
                <a:latin typeface="+mn-lt"/>
                <a:ea typeface="+mn-ea"/>
                <a:cs typeface="+mn-cs"/>
              </a:rPr>
              <a:t>(</a:t>
            </a:r>
            <a:r>
              <a:rPr lang="ar-MA" sz="1600" b="0" kern="1200" dirty="0" err="1">
                <a:solidFill>
                  <a:schemeClr val="tx1"/>
                </a:solidFill>
                <a:latin typeface="+mn-lt"/>
                <a:ea typeface="+mn-ea"/>
                <a:cs typeface="+mn-cs"/>
              </a:rPr>
              <a:t>تاغيت</a:t>
            </a:r>
            <a:r>
              <a:rPr lang="ar-MA" sz="1600" b="0" kern="1200" dirty="0">
                <a:solidFill>
                  <a:schemeClr val="tx1"/>
                </a:solidFill>
                <a:latin typeface="+mn-lt"/>
                <a:ea typeface="+mn-ea"/>
                <a:cs typeface="+mn-cs"/>
              </a:rPr>
              <a:t>) ومن تم نحو </a:t>
            </a:r>
            <a:r>
              <a:rPr lang="ar-MA" sz="1600" b="0" kern="1200" dirty="0" err="1">
                <a:solidFill>
                  <a:schemeClr val="tx1"/>
                </a:solidFill>
                <a:latin typeface="+mn-lt"/>
                <a:ea typeface="+mn-ea"/>
                <a:cs typeface="+mn-cs"/>
              </a:rPr>
              <a:t>سكورة</a:t>
            </a:r>
            <a:r>
              <a:rPr lang="ar-MA" sz="1600" b="0" kern="1200" dirty="0">
                <a:solidFill>
                  <a:schemeClr val="tx1"/>
                </a:solidFill>
                <a:latin typeface="+mn-lt"/>
                <a:ea typeface="+mn-ea"/>
                <a:cs typeface="+mn-cs"/>
              </a:rPr>
              <a:t> لقضاء مآرب إدارية أو للتسوق يوم الأربعاء من كل أسبوع، وكذلك في نفس الاتجاه تقريبا نحو المرس لقضاء مآرب إدارية </a:t>
            </a:r>
            <a:r>
              <a:rPr lang="ar-MA" sz="1600" b="0" kern="1200" dirty="0" err="1">
                <a:solidFill>
                  <a:schemeClr val="tx1"/>
                </a:solidFill>
                <a:latin typeface="+mn-lt"/>
                <a:ea typeface="+mn-ea"/>
                <a:cs typeface="+mn-cs"/>
              </a:rPr>
              <a:t>أوللتسوق</a:t>
            </a:r>
            <a:r>
              <a:rPr lang="ar-MA" sz="1600" b="0" kern="1200" dirty="0">
                <a:solidFill>
                  <a:schemeClr val="tx1"/>
                </a:solidFill>
                <a:latin typeface="+mn-lt"/>
                <a:ea typeface="+mn-ea"/>
                <a:cs typeface="+mn-cs"/>
              </a:rPr>
              <a:t> يوم الخميس من كل أسبوع؛</a:t>
            </a:r>
            <a:endParaRPr lang="fr-FR" sz="1600" b="1" kern="1200" dirty="0">
              <a:solidFill>
                <a:schemeClr val="tx1"/>
              </a:solidFill>
              <a:latin typeface="+mn-lt"/>
              <a:ea typeface="+mn-ea"/>
              <a:cs typeface="+mn-cs"/>
            </a:endParaRPr>
          </a:p>
          <a:p>
            <a:pPr algn="r" rtl="0"/>
            <a:r>
              <a:rPr lang="ar-MA" sz="1600" b="0" kern="1200" dirty="0">
                <a:solidFill>
                  <a:schemeClr val="tx1"/>
                </a:solidFill>
                <a:latin typeface="+mn-lt"/>
                <a:ea typeface="+mn-ea"/>
                <a:cs typeface="+mn-cs"/>
              </a:rPr>
              <a:t>- وشمالا، نحو </a:t>
            </a:r>
            <a:r>
              <a:rPr lang="ar-MA" sz="1600" b="0" kern="1200" dirty="0" err="1">
                <a:solidFill>
                  <a:schemeClr val="tx1"/>
                </a:solidFill>
                <a:latin typeface="+mn-lt"/>
                <a:ea typeface="+mn-ea"/>
                <a:cs typeface="+mn-cs"/>
              </a:rPr>
              <a:t>دوار </a:t>
            </a:r>
            <a:r>
              <a:rPr lang="ar-MA" sz="1600" b="0" kern="1200" dirty="0">
                <a:solidFill>
                  <a:schemeClr val="tx1"/>
                </a:solidFill>
                <a:latin typeface="+mn-lt"/>
                <a:ea typeface="+mn-ea"/>
                <a:cs typeface="+mn-cs"/>
              </a:rPr>
              <a:t>" </a:t>
            </a:r>
            <a:r>
              <a:rPr lang="ar-MA" sz="1600" b="0" kern="1200" dirty="0" err="1">
                <a:solidFill>
                  <a:schemeClr val="tx1"/>
                </a:solidFill>
                <a:latin typeface="+mn-lt"/>
                <a:ea typeface="+mn-ea"/>
                <a:cs typeface="+mn-cs"/>
              </a:rPr>
              <a:t>أَيْرْزِي</a:t>
            </a:r>
            <a:r>
              <a:rPr lang="ar-MA" sz="1600" b="0" kern="1200" dirty="0">
                <a:solidFill>
                  <a:schemeClr val="tx1"/>
                </a:solidFill>
                <a:latin typeface="+mn-lt"/>
                <a:ea typeface="+mn-ea"/>
                <a:cs typeface="+mn-cs"/>
              </a:rPr>
              <a:t>"  ومن ثم إلى أيت يوسف أحدو وغير ذلك من </a:t>
            </a:r>
            <a:r>
              <a:rPr lang="ar-MA" sz="1600" b="0" kern="1200" dirty="0" err="1">
                <a:solidFill>
                  <a:schemeClr val="tx1"/>
                </a:solidFill>
                <a:latin typeface="+mn-lt"/>
                <a:ea typeface="+mn-ea"/>
                <a:cs typeface="+mn-cs"/>
              </a:rPr>
              <a:t>الاتجاهات.</a:t>
            </a:r>
            <a:r>
              <a:rPr lang="ar-MA" sz="1600" b="0" kern="1200" dirty="0">
                <a:solidFill>
                  <a:schemeClr val="tx1"/>
                </a:solidFill>
                <a:latin typeface="+mn-lt"/>
                <a:ea typeface="+mn-ea"/>
                <a:cs typeface="+mn-cs"/>
              </a:rPr>
              <a:t> وفي نفس الاتجاه تقريبا نحو </a:t>
            </a:r>
            <a:r>
              <a:rPr lang="ar-MA" sz="1600" b="0" kern="1200" dirty="0" err="1">
                <a:solidFill>
                  <a:schemeClr val="tx1"/>
                </a:solidFill>
                <a:latin typeface="+mn-lt"/>
                <a:ea typeface="+mn-ea"/>
                <a:cs typeface="+mn-cs"/>
              </a:rPr>
              <a:t>الساريج</a:t>
            </a:r>
            <a:r>
              <a:rPr lang="ar-MA" sz="1600" b="0" kern="1200" dirty="0">
                <a:solidFill>
                  <a:schemeClr val="tx1"/>
                </a:solidFill>
                <a:latin typeface="+mn-lt"/>
                <a:ea typeface="+mn-ea"/>
                <a:cs typeface="+mn-cs"/>
              </a:rPr>
              <a:t> التابع للجماعة القروية أيت ألمان، ومن هناك إلى </a:t>
            </a:r>
            <a:r>
              <a:rPr lang="ar-MA" sz="1600" b="0" kern="1200" dirty="0" err="1">
                <a:solidFill>
                  <a:schemeClr val="tx1"/>
                </a:solidFill>
                <a:latin typeface="+mn-lt"/>
                <a:ea typeface="+mn-ea"/>
                <a:cs typeface="+mn-cs"/>
              </a:rPr>
              <a:t>أيت </a:t>
            </a:r>
            <a:r>
              <a:rPr lang="ar-MA" sz="1600" b="0" kern="1200" dirty="0">
                <a:solidFill>
                  <a:schemeClr val="tx1"/>
                </a:solidFill>
                <a:latin typeface="+mn-lt"/>
                <a:ea typeface="+mn-ea"/>
                <a:cs typeface="+mn-cs"/>
              </a:rPr>
              <a:t>"</a:t>
            </a:r>
            <a:r>
              <a:rPr lang="ar-MA" sz="1600" b="0" kern="1200" dirty="0" err="1">
                <a:solidFill>
                  <a:schemeClr val="tx1"/>
                </a:solidFill>
                <a:latin typeface="+mn-lt"/>
                <a:ea typeface="+mn-ea"/>
                <a:cs typeface="+mn-cs"/>
              </a:rPr>
              <a:t>لْمَانْ".</a:t>
            </a:r>
            <a:endParaRPr lang="fr-FR" sz="1600" b="1" kern="1200" dirty="0">
              <a:solidFill>
                <a:schemeClr val="tx1"/>
              </a:solidFill>
              <a:latin typeface="+mn-lt"/>
              <a:ea typeface="+mn-ea"/>
              <a:cs typeface="+mn-cs"/>
            </a:endParaRPr>
          </a:p>
          <a:p>
            <a:pPr algn="r" rtl="0"/>
            <a:r>
              <a:rPr lang="ar-MA" sz="1600" b="0" kern="1200" dirty="0">
                <a:solidFill>
                  <a:schemeClr val="tx1"/>
                </a:solidFill>
                <a:latin typeface="+mn-lt"/>
                <a:ea typeface="+mn-ea"/>
                <a:cs typeface="+mn-cs"/>
              </a:rPr>
              <a:t>وبذلك، فهو يتبع  إداريا للجماعة القروية </a:t>
            </a:r>
            <a:r>
              <a:rPr lang="ar-MA" sz="1600" b="0" kern="1200" dirty="0" err="1">
                <a:solidFill>
                  <a:schemeClr val="tx1"/>
                </a:solidFill>
                <a:latin typeface="+mn-lt"/>
                <a:ea typeface="+mn-ea"/>
                <a:cs typeface="+mn-cs"/>
              </a:rPr>
              <a:t>للمرس</a:t>
            </a:r>
            <a:r>
              <a:rPr lang="ar-MA" sz="1600" b="0" kern="1200" dirty="0">
                <a:solidFill>
                  <a:schemeClr val="tx1"/>
                </a:solidFill>
                <a:latin typeface="+mn-lt"/>
                <a:ea typeface="+mn-ea"/>
                <a:cs typeface="+mn-cs"/>
              </a:rPr>
              <a:t> التابعة بدورها للمجال الترابي لقيادة </a:t>
            </a:r>
            <a:r>
              <a:rPr lang="ar-MA" sz="1600" b="0" kern="1200" dirty="0" err="1">
                <a:solidFill>
                  <a:schemeClr val="tx1"/>
                </a:solidFill>
                <a:latin typeface="+mn-lt"/>
                <a:ea typeface="+mn-ea"/>
                <a:cs typeface="+mn-cs"/>
              </a:rPr>
              <a:t>سكورة</a:t>
            </a:r>
            <a:r>
              <a:rPr lang="ar-MA" sz="1600" b="0" kern="1200" dirty="0">
                <a:solidFill>
                  <a:schemeClr val="tx1"/>
                </a:solidFill>
                <a:latin typeface="+mn-lt"/>
                <a:ea typeface="+mn-ea"/>
                <a:cs typeface="+mn-cs"/>
              </a:rPr>
              <a:t>، دائرة بولمان، إقليم بولمان بالمملكة المغربية.</a:t>
            </a:r>
            <a:endParaRPr lang="fr-FR" sz="1600" b="1" kern="1200" dirty="0">
              <a:solidFill>
                <a:schemeClr val="tx1"/>
              </a:solidFill>
              <a:latin typeface="+mn-lt"/>
              <a:ea typeface="+mn-ea"/>
              <a:cs typeface="+mn-cs"/>
            </a:endParaRPr>
          </a:p>
          <a:p>
            <a:pPr algn="l" rtl="0"/>
            <a:endParaRPr lang="fr-FR" sz="1600" dirty="0"/>
          </a:p>
        </p:txBody>
      </p:sp>
      <p:sp>
        <p:nvSpPr>
          <p:cNvPr id="4" name="Espace réservé du numéro de diapositive 3"/>
          <p:cNvSpPr>
            <a:spLocks noGrp="1"/>
          </p:cNvSpPr>
          <p:nvPr>
            <p:ph type="sldNum" sz="quarter" idx="10"/>
          </p:nvPr>
        </p:nvSpPr>
        <p:spPr/>
        <p:txBody>
          <a:bodyPr/>
          <a:lstStyle/>
          <a:p>
            <a:fld id="{166CC51F-FC1D-42A6-8E38-58CC2E1206D1}" type="slidenum">
              <a:rPr lang="fr-FR" smtClean="0"/>
              <a:pPr/>
              <a:t>4</a:t>
            </a:fld>
            <a:endParaRPr lang="fr-FR"/>
          </a:p>
        </p:txBody>
      </p:sp>
    </p:spTree>
    <p:extLst>
      <p:ext uri="{BB962C8B-B14F-4D97-AF65-F5344CB8AC3E}">
        <p14:creationId xmlns:p14="http://schemas.microsoft.com/office/powerpoint/2010/main" val="2505289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ar-MA" dirty="0"/>
              <a:t>منظر عام للمزارع </a:t>
            </a:r>
            <a:r>
              <a:rPr lang="ar-MA" dirty="0" err="1"/>
              <a:t>المسقية</a:t>
            </a:r>
            <a:r>
              <a:rPr lang="ar-MA" dirty="0"/>
              <a:t> في أفتيس </a:t>
            </a:r>
            <a:r>
              <a:rPr lang="ar-MA" dirty="0" err="1"/>
              <a:t>وإنرز</a:t>
            </a:r>
            <a:r>
              <a:rPr lang="ar-MA" dirty="0"/>
              <a:t> </a:t>
            </a:r>
            <a:r>
              <a:rPr lang="ar-MA" dirty="0" err="1"/>
              <a:t>وتاغزوت</a:t>
            </a:r>
            <a:r>
              <a:rPr lang="ar-MA" dirty="0"/>
              <a:t> قبل فيضان 2008 يظهر بجلاء تباين وتنوع واختلاف الحقول والمزروعات مما يدل على انعدام الملك الجماعي</a:t>
            </a:r>
            <a:endParaRPr lang="fr-FR" dirty="0"/>
          </a:p>
        </p:txBody>
      </p:sp>
      <p:sp>
        <p:nvSpPr>
          <p:cNvPr id="4" name="Espace réservé du numéro de diapositive 3"/>
          <p:cNvSpPr>
            <a:spLocks noGrp="1"/>
          </p:cNvSpPr>
          <p:nvPr>
            <p:ph type="sldNum" sz="quarter" idx="10"/>
          </p:nvPr>
        </p:nvSpPr>
        <p:spPr/>
        <p:txBody>
          <a:bodyPr/>
          <a:lstStyle/>
          <a:p>
            <a:fld id="{166CC51F-FC1D-42A6-8E38-58CC2E1206D1}" type="slidenum">
              <a:rPr lang="fr-FR" smtClean="0"/>
              <a:pPr/>
              <a:t>46</a:t>
            </a:fld>
            <a:endParaRPr lang="fr-FR"/>
          </a:p>
        </p:txBody>
      </p:sp>
    </p:spTree>
    <p:extLst>
      <p:ext uri="{BB962C8B-B14F-4D97-AF65-F5344CB8AC3E}">
        <p14:creationId xmlns:p14="http://schemas.microsoft.com/office/powerpoint/2010/main" val="636889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ar-MA" dirty="0"/>
              <a:t>منظر عام للمزارع </a:t>
            </a:r>
            <a:r>
              <a:rPr lang="ar-MA" dirty="0" err="1"/>
              <a:t>المسقية</a:t>
            </a:r>
            <a:r>
              <a:rPr lang="ar-MA" dirty="0"/>
              <a:t> في أفتيس </a:t>
            </a:r>
            <a:r>
              <a:rPr lang="ar-MA" dirty="0" err="1"/>
              <a:t>وإنرز</a:t>
            </a:r>
            <a:r>
              <a:rPr lang="ar-MA" dirty="0"/>
              <a:t> </a:t>
            </a:r>
            <a:r>
              <a:rPr lang="ar-MA" dirty="0" err="1"/>
              <a:t>وتاغزوت</a:t>
            </a:r>
            <a:r>
              <a:rPr lang="ar-MA" dirty="0"/>
              <a:t> قبل فيضان 2008 يظهر بجلاء تباين وتنوع واختلاف الحقول والمزروعات مما يدل على انعدام الملك الجماعي</a:t>
            </a:r>
            <a:endParaRPr lang="fr-FR" dirty="0"/>
          </a:p>
        </p:txBody>
      </p:sp>
      <p:sp>
        <p:nvSpPr>
          <p:cNvPr id="4" name="Espace réservé du numéro de diapositive 3"/>
          <p:cNvSpPr>
            <a:spLocks noGrp="1"/>
          </p:cNvSpPr>
          <p:nvPr>
            <p:ph type="sldNum" sz="quarter" idx="10"/>
          </p:nvPr>
        </p:nvSpPr>
        <p:spPr/>
        <p:txBody>
          <a:bodyPr/>
          <a:lstStyle/>
          <a:p>
            <a:fld id="{166CC51F-FC1D-42A6-8E38-58CC2E1206D1}" type="slidenum">
              <a:rPr lang="fr-FR" smtClean="0"/>
              <a:pPr/>
              <a:t>47</a:t>
            </a:fld>
            <a:endParaRPr lang="fr-FR"/>
          </a:p>
        </p:txBody>
      </p:sp>
    </p:spTree>
    <p:extLst>
      <p:ext uri="{BB962C8B-B14F-4D97-AF65-F5344CB8AC3E}">
        <p14:creationId xmlns:p14="http://schemas.microsoft.com/office/powerpoint/2010/main" val="1242755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ar-MA" dirty="0"/>
              <a:t>منظر عام للمزارع </a:t>
            </a:r>
            <a:r>
              <a:rPr lang="ar-MA" dirty="0" err="1"/>
              <a:t>المسقية</a:t>
            </a:r>
            <a:r>
              <a:rPr lang="ar-MA" dirty="0"/>
              <a:t> في أفتيس </a:t>
            </a:r>
            <a:r>
              <a:rPr lang="ar-MA" dirty="0" err="1"/>
              <a:t>وإنرز</a:t>
            </a:r>
            <a:r>
              <a:rPr lang="ar-MA" dirty="0"/>
              <a:t> </a:t>
            </a:r>
            <a:r>
              <a:rPr lang="ar-MA" dirty="0" err="1"/>
              <a:t>وتاغزوت</a:t>
            </a:r>
            <a:r>
              <a:rPr lang="ar-MA" dirty="0"/>
              <a:t> قبل فيضان 2008 يظهر بجلاء تباين وتنوع واختلاف الحقول والمزروعات مما يدل على انعدام الملك الجماعي</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CC51F-FC1D-42A6-8E38-58CC2E1206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7809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66CC51F-FC1D-42A6-8E38-58CC2E1206D1}" type="slidenum">
              <a:rPr lang="fr-FR" smtClean="0"/>
              <a:pPr/>
              <a:t>49</a:t>
            </a:fld>
            <a:endParaRPr lang="fr-FR"/>
          </a:p>
        </p:txBody>
      </p:sp>
    </p:spTree>
    <p:extLst>
      <p:ext uri="{BB962C8B-B14F-4D97-AF65-F5344CB8AC3E}">
        <p14:creationId xmlns:p14="http://schemas.microsoft.com/office/powerpoint/2010/main" val="3396955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66CC51F-FC1D-42A6-8E38-58CC2E1206D1}" type="slidenum">
              <a:rPr lang="fr-FR" smtClean="0"/>
              <a:pPr/>
              <a:t>51</a:t>
            </a:fld>
            <a:endParaRPr lang="fr-FR"/>
          </a:p>
        </p:txBody>
      </p:sp>
    </p:spTree>
    <p:extLst>
      <p:ext uri="{BB962C8B-B14F-4D97-AF65-F5344CB8AC3E}">
        <p14:creationId xmlns:p14="http://schemas.microsoft.com/office/powerpoint/2010/main" val="4076020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66CC51F-FC1D-42A6-8E38-58CC2E1206D1}" type="slidenum">
              <a:rPr lang="fr-FR" smtClean="0"/>
              <a:pPr/>
              <a:t>52</a:t>
            </a:fld>
            <a:endParaRPr lang="fr-FR"/>
          </a:p>
        </p:txBody>
      </p:sp>
    </p:spTree>
    <p:extLst>
      <p:ext uri="{BB962C8B-B14F-4D97-AF65-F5344CB8AC3E}">
        <p14:creationId xmlns:p14="http://schemas.microsoft.com/office/powerpoint/2010/main" val="1932248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ar-MA" sz="1200" b="1" dirty="0"/>
              <a:t>إضافة إلى المقتنيات،  يبقى التوارث من جملة الوسائل التي تنتقل </a:t>
            </a:r>
            <a:r>
              <a:rPr lang="ar-MA" sz="1200" b="1" dirty="0" err="1"/>
              <a:t>بها</a:t>
            </a:r>
            <a:r>
              <a:rPr lang="ar-MA" sz="1200" b="1" dirty="0"/>
              <a:t> الملكية </a:t>
            </a:r>
            <a:r>
              <a:rPr lang="ar-MA" sz="1200" b="1" dirty="0" err="1"/>
              <a:t>العقارية.</a:t>
            </a:r>
            <a:r>
              <a:rPr lang="ar-MA" sz="1200" b="1" dirty="0"/>
              <a:t> وفي هذا الصدد، سجل عبر تاريخ الدوار وجود نزاعات قضائية بهذا الخصوص وذلك  كما يتضح من الوثائق التالية التي نوردها على سبيل المثال:</a:t>
            </a:r>
            <a:endParaRPr lang="fr-FR" sz="1200" b="1" dirty="0"/>
          </a:p>
          <a:p>
            <a:endParaRPr lang="fr-FR" dirty="0"/>
          </a:p>
        </p:txBody>
      </p:sp>
      <p:sp>
        <p:nvSpPr>
          <p:cNvPr id="4" name="Espace réservé du numéro de diapositive 3"/>
          <p:cNvSpPr>
            <a:spLocks noGrp="1"/>
          </p:cNvSpPr>
          <p:nvPr>
            <p:ph type="sldNum" sz="quarter" idx="10"/>
          </p:nvPr>
        </p:nvSpPr>
        <p:spPr/>
        <p:txBody>
          <a:bodyPr/>
          <a:lstStyle/>
          <a:p>
            <a:fld id="{166CC51F-FC1D-42A6-8E38-58CC2E1206D1}" type="slidenum">
              <a:rPr lang="fr-FR" smtClean="0"/>
              <a:pPr/>
              <a:t>53</a:t>
            </a:fld>
            <a:endParaRPr lang="fr-FR"/>
          </a:p>
        </p:txBody>
      </p:sp>
    </p:spTree>
    <p:extLst>
      <p:ext uri="{BB962C8B-B14F-4D97-AF65-F5344CB8AC3E}">
        <p14:creationId xmlns:p14="http://schemas.microsoft.com/office/powerpoint/2010/main" val="3528210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ar-MA" sz="1200" b="1" dirty="0"/>
              <a:t>إضافة إلى المقتنيات،  يبقى التوارث من جملة الوسائل التي تنتقل </a:t>
            </a:r>
            <a:r>
              <a:rPr lang="ar-MA" sz="1200" b="1" dirty="0" err="1"/>
              <a:t>بها</a:t>
            </a:r>
            <a:r>
              <a:rPr lang="ar-MA" sz="1200" b="1" dirty="0"/>
              <a:t> الملكية </a:t>
            </a:r>
            <a:r>
              <a:rPr lang="ar-MA" sz="1200" b="1" dirty="0" err="1"/>
              <a:t>العقارية.</a:t>
            </a:r>
            <a:r>
              <a:rPr lang="ar-MA" sz="1200" b="1" dirty="0"/>
              <a:t> وفي هذا الصدد، سجل عبر تاريخ الدوار وجود نزاعات قضائية بهذا الخصوص وذلك  كما يتضح من الوثائق التالية التي نوردها على سبيل المثال:</a:t>
            </a:r>
            <a:endParaRPr lang="fr-FR" sz="1200" b="1" dirty="0"/>
          </a:p>
          <a:p>
            <a:endParaRPr lang="fr-FR" dirty="0"/>
          </a:p>
        </p:txBody>
      </p:sp>
      <p:sp>
        <p:nvSpPr>
          <p:cNvPr id="4" name="Espace réservé du numéro de diapositive 3"/>
          <p:cNvSpPr>
            <a:spLocks noGrp="1"/>
          </p:cNvSpPr>
          <p:nvPr>
            <p:ph type="sldNum" sz="quarter" idx="10"/>
          </p:nvPr>
        </p:nvSpPr>
        <p:spPr/>
        <p:txBody>
          <a:bodyPr/>
          <a:lstStyle/>
          <a:p>
            <a:fld id="{166CC51F-FC1D-42A6-8E38-58CC2E1206D1}" type="slidenum">
              <a:rPr lang="fr-FR" smtClean="0"/>
              <a:pPr/>
              <a:t>54</a:t>
            </a:fld>
            <a:endParaRPr lang="fr-FR"/>
          </a:p>
        </p:txBody>
      </p:sp>
    </p:spTree>
    <p:extLst>
      <p:ext uri="{BB962C8B-B14F-4D97-AF65-F5344CB8AC3E}">
        <p14:creationId xmlns:p14="http://schemas.microsoft.com/office/powerpoint/2010/main" val="3811612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66CC51F-FC1D-42A6-8E38-58CC2E1206D1}" type="slidenum">
              <a:rPr lang="fr-FR" smtClean="0"/>
              <a:pPr/>
              <a:t>60</a:t>
            </a:fld>
            <a:endParaRPr lang="fr-FR"/>
          </a:p>
        </p:txBody>
      </p:sp>
    </p:spTree>
    <p:extLst>
      <p:ext uri="{BB962C8B-B14F-4D97-AF65-F5344CB8AC3E}">
        <p14:creationId xmlns:p14="http://schemas.microsoft.com/office/powerpoint/2010/main" val="1443603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r" rtl="1"/>
            <a:r>
              <a:rPr lang="ar-MA" sz="1200" b="1" dirty="0">
                <a:solidFill>
                  <a:srgbClr val="002060"/>
                </a:solidFill>
              </a:rPr>
              <a:t>بن محمد (المتوفى يونيو 1955) بن </a:t>
            </a:r>
            <a:r>
              <a:rPr lang="ar-MA" sz="1200" b="1" dirty="0" err="1">
                <a:solidFill>
                  <a:srgbClr val="002060"/>
                </a:solidFill>
              </a:rPr>
              <a:t>امحمد</a:t>
            </a:r>
            <a:r>
              <a:rPr lang="ar-MA" sz="1200" b="1" dirty="0">
                <a:solidFill>
                  <a:srgbClr val="002060"/>
                </a:solidFill>
              </a:rPr>
              <a:t> (المتوفى حوالي 1920) بن أحمد (على قيد الحياة سنة 1857) بن </a:t>
            </a:r>
            <a:r>
              <a:rPr lang="ar-MA" sz="1200" b="1" dirty="0" err="1">
                <a:solidFill>
                  <a:srgbClr val="002060"/>
                </a:solidFill>
              </a:rPr>
              <a:t>امحمد</a:t>
            </a:r>
            <a:r>
              <a:rPr lang="ar-MA" sz="1200" b="1" dirty="0">
                <a:solidFill>
                  <a:srgbClr val="002060"/>
                </a:solidFill>
              </a:rPr>
              <a:t> (على قيد الحياة سنة 1822) بن لحسن بن سعيد بن الولي الصالح سيدي لحسن بن </a:t>
            </a:r>
            <a:r>
              <a:rPr lang="ar-MA" sz="1200" b="1" dirty="0" err="1">
                <a:solidFill>
                  <a:srgbClr val="002060"/>
                </a:solidFill>
              </a:rPr>
              <a:t>مخشون</a:t>
            </a:r>
            <a:r>
              <a:rPr lang="ar-MA" sz="1200" b="1" dirty="0">
                <a:solidFill>
                  <a:srgbClr val="002060"/>
                </a:solidFill>
              </a:rPr>
              <a:t> (على قيد الحياة سنة 1712)</a:t>
            </a:r>
            <a:endParaRPr lang="fr-FR" dirty="0"/>
          </a:p>
        </p:txBody>
      </p:sp>
      <p:sp>
        <p:nvSpPr>
          <p:cNvPr id="4" name="Espace réservé du numéro de diapositive 3"/>
          <p:cNvSpPr>
            <a:spLocks noGrp="1"/>
          </p:cNvSpPr>
          <p:nvPr>
            <p:ph type="sldNum" sz="quarter" idx="10"/>
          </p:nvPr>
        </p:nvSpPr>
        <p:spPr/>
        <p:txBody>
          <a:bodyPr/>
          <a:lstStyle/>
          <a:p>
            <a:fld id="{166CC51F-FC1D-42A6-8E38-58CC2E1206D1}" type="slidenum">
              <a:rPr lang="fr-FR" smtClean="0"/>
              <a:pPr/>
              <a:t>68</a:t>
            </a:fld>
            <a:endParaRPr lang="fr-FR"/>
          </a:p>
        </p:txBody>
      </p:sp>
    </p:spTree>
    <p:extLst>
      <p:ext uri="{BB962C8B-B14F-4D97-AF65-F5344CB8AC3E}">
        <p14:creationId xmlns:p14="http://schemas.microsoft.com/office/powerpoint/2010/main" val="3911514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lvl="0" algn="just" rtl="1"/>
            <a:r>
              <a:rPr lang="ar-MA" sz="1200" b="1" dirty="0"/>
              <a:t>                 </a:t>
            </a:r>
            <a:r>
              <a:rPr lang="ar-MA" sz="1400" b="1" dirty="0"/>
              <a:t>وتبعا لذلك، </a:t>
            </a:r>
            <a:r>
              <a:rPr lang="ar-MA" sz="1400" b="1" dirty="0" err="1"/>
              <a:t>فالمنبسطات</a:t>
            </a:r>
            <a:r>
              <a:rPr lang="ar-MA" sz="1400" b="1" dirty="0"/>
              <a:t> والتلال القابلة للاستغلال الفلاحي جد محدودة كما يتبين من </a:t>
            </a:r>
            <a:r>
              <a:rPr lang="ar-MA" sz="1200" b="1" dirty="0"/>
              <a:t>مزارع القسمات، وسيدي لحسن، </a:t>
            </a:r>
            <a:r>
              <a:rPr lang="ar-MA" sz="1200" b="1" dirty="0" err="1"/>
              <a:t>وسهبوعير</a:t>
            </a:r>
            <a:r>
              <a:rPr lang="ar-MA" sz="1200" b="1" dirty="0"/>
              <a:t>، </a:t>
            </a:r>
            <a:r>
              <a:rPr lang="ar-MA" sz="1200" b="1" dirty="0" err="1"/>
              <a:t>وإبورين</a:t>
            </a:r>
            <a:r>
              <a:rPr lang="ar-MA" sz="1200" b="1" dirty="0"/>
              <a:t>، </a:t>
            </a:r>
            <a:r>
              <a:rPr lang="ar-MA" sz="1200" b="1" dirty="0" err="1"/>
              <a:t>وانرز</a:t>
            </a:r>
            <a:r>
              <a:rPr lang="ar-MA" sz="1200" b="1" dirty="0"/>
              <a:t>، </a:t>
            </a:r>
            <a:r>
              <a:rPr lang="ar-MA" sz="1200" b="1" dirty="0" err="1"/>
              <a:t>وأفتيس</a:t>
            </a:r>
            <a:r>
              <a:rPr lang="ar-MA" sz="1200" b="1" dirty="0"/>
              <a:t>، </a:t>
            </a:r>
            <a:r>
              <a:rPr lang="ar-MA" sz="1200" b="1" dirty="0" err="1"/>
              <a:t>وتاغزوت</a:t>
            </a:r>
            <a:r>
              <a:rPr lang="ar-MA" sz="1200" b="1" dirty="0"/>
              <a:t>، ولمدور، وتفران، </a:t>
            </a:r>
            <a:r>
              <a:rPr lang="ar-MA" sz="1200" b="1" dirty="0" err="1"/>
              <a:t>وتلعينت</a:t>
            </a:r>
            <a:r>
              <a:rPr lang="ar-MA" sz="1200" b="1" dirty="0"/>
              <a:t>، </a:t>
            </a:r>
            <a:r>
              <a:rPr lang="ar-MA" sz="1200" b="1" dirty="0" err="1"/>
              <a:t>وتغيت</a:t>
            </a:r>
            <a:r>
              <a:rPr lang="ar-MA" sz="1200" b="1" dirty="0"/>
              <a:t> ( </a:t>
            </a:r>
            <a:r>
              <a:rPr lang="ar-MA" sz="1200" b="1" dirty="0" err="1"/>
              <a:t>سهبوعير</a:t>
            </a:r>
            <a:r>
              <a:rPr lang="ar-MA" sz="1200" b="1" dirty="0"/>
              <a:t>، </a:t>
            </a:r>
            <a:r>
              <a:rPr lang="ar-MA" sz="1200" b="1" dirty="0" err="1"/>
              <a:t>تجديت</a:t>
            </a:r>
            <a:r>
              <a:rPr lang="ar-MA" sz="1200" b="1" dirty="0"/>
              <a:t> وتحفرين</a:t>
            </a:r>
            <a:r>
              <a:rPr lang="ar-MA" sz="1200" b="1" dirty="0" err="1"/>
              <a:t>).</a:t>
            </a:r>
            <a:endParaRPr lang="ar-MA" sz="1200" b="1" dirty="0"/>
          </a:p>
          <a:p>
            <a:pPr lvl="0" algn="just" rtl="1"/>
            <a:endParaRPr lang="ar-MA" sz="1200" b="1" dirty="0"/>
          </a:p>
          <a:p>
            <a:pPr lvl="0" algn="just" rtl="1"/>
            <a:r>
              <a:rPr lang="ar-MA" sz="1200" b="1" dirty="0"/>
              <a:t> </a:t>
            </a:r>
            <a:r>
              <a:rPr lang="ar-MA" sz="1200" b="1" dirty="0" err="1"/>
              <a:t>أم</a:t>
            </a:r>
            <a:r>
              <a:rPr lang="ar-MA" sz="2000" b="1" dirty="0" err="1"/>
              <a:t>فالغطاء</a:t>
            </a:r>
            <a:r>
              <a:rPr lang="ar-MA" sz="2000" b="1" dirty="0"/>
              <a:t> النباتي المشكل من عدة أنواع من الأشجار يؤثث فضاء </a:t>
            </a:r>
            <a:r>
              <a:rPr lang="ar-MA" sz="2000" b="1" dirty="0" err="1"/>
              <a:t>الدوار.</a:t>
            </a:r>
            <a:r>
              <a:rPr lang="ar-MA" sz="2000" b="1" dirty="0"/>
              <a:t>  وبذلك </a:t>
            </a:r>
            <a:r>
              <a:rPr lang="ar-MA" sz="1200" b="1" dirty="0"/>
              <a:t>أما الحقول فتنقسم بدورها بين عدة مزارع كالقسمات، وسيدي</a:t>
            </a:r>
          </a:p>
          <a:p>
            <a:pPr lvl="0" algn="just" rtl="1"/>
            <a:r>
              <a:rPr lang="ar-MA" sz="1200" b="1" dirty="0"/>
              <a:t>            لحسن، </a:t>
            </a:r>
            <a:r>
              <a:rPr lang="ar-MA" sz="1200" b="1" dirty="0" err="1"/>
              <a:t>وسهبوعير</a:t>
            </a:r>
            <a:r>
              <a:rPr lang="ar-MA" sz="1200" b="1" dirty="0"/>
              <a:t>، </a:t>
            </a:r>
            <a:r>
              <a:rPr lang="ar-MA" sz="1200" b="1" dirty="0" err="1"/>
              <a:t>وإبورين</a:t>
            </a:r>
            <a:r>
              <a:rPr lang="ar-MA" sz="1200" b="1" dirty="0"/>
              <a:t>، </a:t>
            </a:r>
            <a:r>
              <a:rPr lang="ar-MA" sz="1200" b="1" dirty="0" err="1"/>
              <a:t>وانرز</a:t>
            </a:r>
            <a:r>
              <a:rPr lang="ar-MA" sz="1200" b="1" dirty="0"/>
              <a:t>، </a:t>
            </a:r>
            <a:r>
              <a:rPr lang="ar-MA" sz="1200" b="1" dirty="0" err="1"/>
              <a:t>وأفتيس</a:t>
            </a:r>
            <a:r>
              <a:rPr lang="ar-MA" sz="1200" b="1" dirty="0"/>
              <a:t> </a:t>
            </a:r>
            <a:r>
              <a:rPr lang="ar-MA" sz="1200" b="1" dirty="0" err="1"/>
              <a:t>وتاغزوت،</a:t>
            </a:r>
            <a:endParaRPr lang="ar-MA" sz="1200" b="1" dirty="0"/>
          </a:p>
          <a:p>
            <a:pPr lvl="0" algn="just" rtl="1"/>
            <a:r>
              <a:rPr lang="ar-MA" sz="1200" b="1" dirty="0"/>
              <a:t>            ولمدور وتفران </a:t>
            </a:r>
            <a:r>
              <a:rPr lang="ar-MA" sz="1200" b="1" dirty="0" err="1"/>
              <a:t>وتلعينت</a:t>
            </a:r>
            <a:r>
              <a:rPr lang="ar-MA" sz="1200" b="1" dirty="0"/>
              <a:t> </a:t>
            </a:r>
            <a:r>
              <a:rPr lang="ar-MA" sz="1200" b="1" dirty="0" err="1"/>
              <a:t>وتجديت</a:t>
            </a:r>
            <a:r>
              <a:rPr lang="ar-MA" sz="1200" b="1" dirty="0"/>
              <a:t> وتحفرين وبراهم أعاشور</a:t>
            </a:r>
          </a:p>
          <a:p>
            <a:pPr lvl="0" algn="just" rtl="1"/>
            <a:r>
              <a:rPr lang="ar-MA" sz="1200" b="1" dirty="0"/>
              <a:t>            </a:t>
            </a:r>
            <a:r>
              <a:rPr lang="ar-MA" sz="1200" b="1" dirty="0" err="1"/>
              <a:t>وبواحرمل</a:t>
            </a:r>
            <a:r>
              <a:rPr lang="ar-MA" sz="1200" b="1" dirty="0"/>
              <a:t>.ا الحقوله المتفاوتة الأهمية من حيث المساحة </a:t>
            </a:r>
            <a:r>
              <a:rPr lang="ar-MA" sz="1200" b="1" dirty="0" err="1"/>
              <a:t>والجودة،</a:t>
            </a:r>
            <a:endParaRPr lang="ar-MA" sz="1200" b="1" dirty="0"/>
          </a:p>
          <a:p>
            <a:pPr lvl="0" algn="just" rtl="1"/>
            <a:r>
              <a:rPr lang="ar-MA" sz="1200" b="1" dirty="0"/>
              <a:t>            والري والبور، فهي تتوزع على عدة </a:t>
            </a:r>
            <a:r>
              <a:rPr lang="ar-MA" sz="1200" b="1" dirty="0" err="1"/>
              <a:t>مزارع:</a:t>
            </a:r>
            <a:endParaRPr lang="ar-MA" sz="1200" b="1" dirty="0"/>
          </a:p>
          <a:p>
            <a:pPr lvl="0" algn="just" rtl="1"/>
            <a:r>
              <a:rPr lang="ar-MA" sz="1200" b="1" dirty="0"/>
              <a:t>           </a:t>
            </a:r>
            <a:r>
              <a:rPr lang="ar-MA" sz="1200" dirty="0"/>
              <a:t> </a:t>
            </a:r>
            <a:r>
              <a:rPr lang="ar-MA" sz="1200" b="1" dirty="0"/>
              <a:t>كالقسمات، وسيدي لحسن، </a:t>
            </a:r>
            <a:r>
              <a:rPr lang="ar-MA" sz="1200" b="1" dirty="0" err="1"/>
              <a:t>وسهبوعير</a:t>
            </a:r>
            <a:r>
              <a:rPr lang="ar-MA" sz="1200" b="1" dirty="0"/>
              <a:t>، </a:t>
            </a:r>
            <a:r>
              <a:rPr lang="ar-MA" sz="1200" b="1" dirty="0" err="1"/>
              <a:t>وإبورين</a:t>
            </a:r>
            <a:r>
              <a:rPr lang="ar-MA" sz="1200" b="1" dirty="0"/>
              <a:t>، </a:t>
            </a:r>
            <a:r>
              <a:rPr lang="ar-MA" sz="1200" b="1" dirty="0" err="1"/>
              <a:t>وانرز،</a:t>
            </a:r>
            <a:endParaRPr lang="ar-MA" sz="1200" b="1" dirty="0"/>
          </a:p>
          <a:p>
            <a:pPr lvl="0" algn="just" rtl="1"/>
            <a:r>
              <a:rPr lang="ar-MA" sz="1200" b="1" dirty="0"/>
              <a:t>            </a:t>
            </a:r>
            <a:r>
              <a:rPr lang="ar-MA" sz="1200" b="1" dirty="0" err="1"/>
              <a:t>وأفتيس</a:t>
            </a:r>
            <a:r>
              <a:rPr lang="ar-MA" sz="1200" b="1" dirty="0"/>
              <a:t> </a:t>
            </a:r>
            <a:r>
              <a:rPr lang="ar-MA" sz="1200" b="1" dirty="0" err="1"/>
              <a:t>وتاغزوت</a:t>
            </a:r>
            <a:r>
              <a:rPr lang="ar-MA" sz="1200" b="1" dirty="0"/>
              <a:t>، ولمدور وتفران </a:t>
            </a:r>
            <a:r>
              <a:rPr lang="ar-MA" sz="1200" b="1" dirty="0" err="1"/>
              <a:t>وتلعينت</a:t>
            </a:r>
            <a:r>
              <a:rPr lang="ar-MA" sz="1200" b="1" dirty="0"/>
              <a:t> </a:t>
            </a:r>
            <a:r>
              <a:rPr lang="ar-MA" sz="1200" b="1" dirty="0" err="1"/>
              <a:t>وتجديت</a:t>
            </a:r>
            <a:r>
              <a:rPr lang="ar-MA" sz="1200" b="1" dirty="0"/>
              <a:t> وتحفرين</a:t>
            </a:r>
          </a:p>
          <a:p>
            <a:pPr lvl="0" algn="just" rtl="1"/>
            <a:r>
              <a:rPr lang="ar-MA" sz="1200" b="1" dirty="0"/>
              <a:t>           وبراهم أعاشور </a:t>
            </a:r>
            <a:r>
              <a:rPr lang="ar-MA" sz="1200" b="1" dirty="0" err="1"/>
              <a:t>وبواحرمل.</a:t>
            </a:r>
            <a:endParaRPr lang="fr-FR" sz="1200" b="1" dirty="0"/>
          </a:p>
        </p:txBody>
      </p:sp>
      <p:sp>
        <p:nvSpPr>
          <p:cNvPr id="4" name="Espace réservé du numéro de diapositive 3"/>
          <p:cNvSpPr>
            <a:spLocks noGrp="1"/>
          </p:cNvSpPr>
          <p:nvPr>
            <p:ph type="sldNum" sz="quarter" idx="10"/>
          </p:nvPr>
        </p:nvSpPr>
        <p:spPr/>
        <p:txBody>
          <a:bodyPr/>
          <a:lstStyle/>
          <a:p>
            <a:fld id="{166CC51F-FC1D-42A6-8E38-58CC2E1206D1}" type="slidenum">
              <a:rPr lang="fr-FR" smtClean="0"/>
              <a:pPr/>
              <a:t>10</a:t>
            </a:fld>
            <a:endParaRPr lang="fr-FR"/>
          </a:p>
        </p:txBody>
      </p:sp>
    </p:spTree>
    <p:extLst>
      <p:ext uri="{BB962C8B-B14F-4D97-AF65-F5344CB8AC3E}">
        <p14:creationId xmlns:p14="http://schemas.microsoft.com/office/powerpoint/2010/main" val="803370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66CC51F-FC1D-42A6-8E38-58CC2E1206D1}" type="slidenum">
              <a:rPr lang="fr-FR" smtClean="0"/>
              <a:pPr/>
              <a:t>11</a:t>
            </a:fld>
            <a:endParaRPr lang="fr-FR"/>
          </a:p>
        </p:txBody>
      </p:sp>
    </p:spTree>
    <p:extLst>
      <p:ext uri="{BB962C8B-B14F-4D97-AF65-F5344CB8AC3E}">
        <p14:creationId xmlns:p14="http://schemas.microsoft.com/office/powerpoint/2010/main" val="1097086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r"/>
            <a:r>
              <a:rPr lang="ar-MA" sz="1400" b="1" dirty="0"/>
              <a:t>ملاحظة هامة: </a:t>
            </a:r>
          </a:p>
          <a:p>
            <a:pPr algn="just" rtl="1"/>
            <a:r>
              <a:rPr lang="ar-MA" sz="1200" b="1" dirty="0"/>
              <a:t>هناك عائلات </a:t>
            </a:r>
            <a:r>
              <a:rPr lang="ar-MA" sz="1200" b="1" dirty="0" err="1"/>
              <a:t>مخشونية</a:t>
            </a:r>
            <a:r>
              <a:rPr lang="ar-MA" sz="1200" b="1" dirty="0"/>
              <a:t> أخرى في قيادة </a:t>
            </a:r>
            <a:r>
              <a:rPr lang="ar-MA" sz="1200" b="1" dirty="0" err="1"/>
              <a:t>أيت</a:t>
            </a:r>
            <a:r>
              <a:rPr lang="ar-MA" sz="1200" b="1" dirty="0"/>
              <a:t> </a:t>
            </a:r>
            <a:r>
              <a:rPr lang="ar-MA" sz="1200" b="1" dirty="0" err="1"/>
              <a:t>سغروشن</a:t>
            </a:r>
            <a:r>
              <a:rPr lang="ar-MA" sz="1200" b="1" dirty="0"/>
              <a:t> </a:t>
            </a:r>
            <a:r>
              <a:rPr lang="ar-MA" sz="1200" b="1" dirty="0" err="1"/>
              <a:t>ببوزملان</a:t>
            </a:r>
            <a:r>
              <a:rPr lang="ar-MA" sz="1200" b="1" dirty="0"/>
              <a:t> أغلبها منحدرة من علي بن لحسن بن </a:t>
            </a:r>
            <a:r>
              <a:rPr lang="ar-MA" sz="1200" b="1" dirty="0" err="1"/>
              <a:t>مخشون</a:t>
            </a:r>
            <a:r>
              <a:rPr lang="ar-MA" sz="1200" b="1" dirty="0"/>
              <a:t> ، ولكن لم تعد تملك عقارات بهذا الدوار بعدما فوت أجدادها ممتلكاتهم فيه منذ عقود.</a:t>
            </a:r>
            <a:endParaRPr lang="fr-FR" sz="1200" b="1" dirty="0"/>
          </a:p>
          <a:p>
            <a:endParaRPr lang="fr-FR" dirty="0"/>
          </a:p>
        </p:txBody>
      </p:sp>
      <p:sp>
        <p:nvSpPr>
          <p:cNvPr id="4" name="Espace réservé du numéro de diapositive 3"/>
          <p:cNvSpPr>
            <a:spLocks noGrp="1"/>
          </p:cNvSpPr>
          <p:nvPr>
            <p:ph type="sldNum" sz="quarter" idx="10"/>
          </p:nvPr>
        </p:nvSpPr>
        <p:spPr/>
        <p:txBody>
          <a:bodyPr/>
          <a:lstStyle/>
          <a:p>
            <a:fld id="{166CC51F-FC1D-42A6-8E38-58CC2E1206D1}" type="slidenum">
              <a:rPr lang="fr-FR" smtClean="0"/>
              <a:pPr/>
              <a:t>14</a:t>
            </a:fld>
            <a:endParaRPr lang="fr-FR"/>
          </a:p>
        </p:txBody>
      </p:sp>
    </p:spTree>
    <p:extLst>
      <p:ext uri="{BB962C8B-B14F-4D97-AF65-F5344CB8AC3E}">
        <p14:creationId xmlns:p14="http://schemas.microsoft.com/office/powerpoint/2010/main" val="2996643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66CC51F-FC1D-42A6-8E38-58CC2E1206D1}" type="slidenum">
              <a:rPr lang="fr-FR" smtClean="0"/>
              <a:pPr/>
              <a:t>16</a:t>
            </a:fld>
            <a:endParaRPr lang="fr-FR"/>
          </a:p>
        </p:txBody>
      </p:sp>
    </p:spTree>
    <p:extLst>
      <p:ext uri="{BB962C8B-B14F-4D97-AF65-F5344CB8AC3E}">
        <p14:creationId xmlns:p14="http://schemas.microsoft.com/office/powerpoint/2010/main" val="364980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just" rtl="1"/>
            <a:r>
              <a:rPr lang="ar-MA" sz="1200" b="1" dirty="0"/>
              <a:t>بناء على ظهير 27 أبريا 1919 المتعلق بالوصاية على الأراضي الجماعية وبعض </a:t>
            </a:r>
            <a:r>
              <a:rPr lang="ar-MA" sz="1200" b="1" dirty="0" err="1"/>
              <a:t>التعاريف</a:t>
            </a:r>
            <a:r>
              <a:rPr lang="ar-MA" sz="1200" b="1" dirty="0"/>
              <a:t> المرتبطة بالموضوع تتميز أراضي </a:t>
            </a:r>
            <a:r>
              <a:rPr lang="ar-MA" sz="1200" b="1" dirty="0" err="1"/>
              <a:t>الجموع:</a:t>
            </a:r>
            <a:endParaRPr lang="ar-MA" sz="1200" b="1" dirty="0"/>
          </a:p>
          <a:p>
            <a:pPr algn="just" rtl="1"/>
            <a:r>
              <a:rPr lang="ar-MA" sz="800" b="1" dirty="0"/>
              <a:t> </a:t>
            </a:r>
            <a:br>
              <a:rPr lang="ar-MA" sz="1200" b="1" dirty="0"/>
            </a:br>
            <a:r>
              <a:rPr lang="ar-MA" sz="1200" b="1" dirty="0"/>
              <a:t>             بكون </a:t>
            </a:r>
            <a:r>
              <a:rPr lang="ar-SA" sz="1200" b="1" dirty="0"/>
              <a:t>ملكيتها </a:t>
            </a:r>
            <a:r>
              <a:rPr lang="ar-MA" sz="1200" b="1" dirty="0"/>
              <a:t>تعود إلى </a:t>
            </a:r>
            <a:r>
              <a:rPr lang="ar-SA" sz="1200" b="1" dirty="0"/>
              <a:t>جماعات </a:t>
            </a:r>
            <a:r>
              <a:rPr lang="ar-SA" sz="1200" b="1" dirty="0" err="1"/>
              <a:t>سلالية</a:t>
            </a:r>
            <a:r>
              <a:rPr lang="ar-SA" sz="1200" b="1" dirty="0"/>
              <a:t> في شكل قبائل أو</a:t>
            </a:r>
            <a:endParaRPr lang="ar-MA" sz="1200" b="1" dirty="0"/>
          </a:p>
          <a:p>
            <a:pPr algn="just" rtl="1"/>
            <a:r>
              <a:rPr lang="ar-MA" sz="1200" b="1" dirty="0"/>
              <a:t>            </a:t>
            </a:r>
            <a:r>
              <a:rPr lang="ar-SA" sz="1200" b="1" dirty="0"/>
              <a:t> </a:t>
            </a:r>
            <a:r>
              <a:rPr lang="ar-SA" sz="1200" b="1" dirty="0" err="1"/>
              <a:t>دواوير</a:t>
            </a:r>
            <a:r>
              <a:rPr lang="ar-SA" sz="1200" b="1" dirty="0"/>
              <a:t> أو عشائر قد تربط بينهم روابط عائلية أو روابط عرقية</a:t>
            </a:r>
            <a:endParaRPr lang="ar-MA" sz="1200" b="1" dirty="0"/>
          </a:p>
          <a:p>
            <a:pPr algn="just" rtl="1"/>
            <a:r>
              <a:rPr lang="ar-MA" sz="1200" b="1" dirty="0"/>
              <a:t>            </a:t>
            </a:r>
            <a:r>
              <a:rPr lang="ar-SA" sz="1200" b="1" dirty="0"/>
              <a:t> واجتماعية ودينية</a:t>
            </a:r>
            <a:r>
              <a:rPr lang="ar-MA" sz="1200" b="1" dirty="0" err="1"/>
              <a:t>،</a:t>
            </a:r>
            <a:r>
              <a:rPr lang="ar-SA" sz="1200" b="1" dirty="0"/>
              <a:t> أو لمجموعات عرقية أي قبائل أو </a:t>
            </a:r>
            <a:r>
              <a:rPr lang="ar-SA" sz="1200" b="1" dirty="0" err="1"/>
              <a:t>فخذات</a:t>
            </a:r>
            <a:r>
              <a:rPr lang="ar-SA" sz="1200" b="1" dirty="0"/>
              <a:t> أو</a:t>
            </a:r>
            <a:endParaRPr lang="ar-MA" sz="1200" b="1" dirty="0"/>
          </a:p>
          <a:p>
            <a:pPr algn="just" rtl="1"/>
            <a:r>
              <a:rPr lang="ar-MA" sz="1200" b="1" dirty="0"/>
              <a:t>            </a:t>
            </a:r>
            <a:r>
              <a:rPr lang="ar-SA" sz="1200" b="1" dirty="0"/>
              <a:t> </a:t>
            </a:r>
            <a:r>
              <a:rPr lang="ar-SA" sz="1200" b="1" dirty="0" err="1"/>
              <a:t>دواوير</a:t>
            </a:r>
            <a:r>
              <a:rPr lang="ar-MA" sz="1200" b="1" dirty="0" err="1"/>
              <a:t>؛</a:t>
            </a:r>
            <a:endParaRPr lang="ar-MA" sz="1200" b="1" dirty="0"/>
          </a:p>
          <a:p>
            <a:pPr algn="just" rtl="1"/>
            <a:r>
              <a:rPr lang="ar-MA" sz="1200" b="1" dirty="0"/>
              <a:t>             </a:t>
            </a:r>
            <a:r>
              <a:rPr lang="ar-SA" sz="1200" b="1" dirty="0"/>
              <a:t>و</a:t>
            </a:r>
            <a:r>
              <a:rPr lang="ar-MA" sz="1200" b="1" dirty="0"/>
              <a:t>أن </a:t>
            </a:r>
            <a:r>
              <a:rPr lang="ar-SA" sz="1200" b="1" dirty="0"/>
              <a:t>حقوق الأفراد فيها غير متميزة عن حقوق</a:t>
            </a:r>
            <a:r>
              <a:rPr lang="ar-MA" sz="1200" b="1" dirty="0"/>
              <a:t> </a:t>
            </a:r>
            <a:r>
              <a:rPr lang="ar-SA" sz="1200" b="1" dirty="0"/>
              <a:t>الجماعة   </a:t>
            </a:r>
            <a:r>
              <a:rPr lang="ar-MA" sz="1200" b="1" dirty="0"/>
              <a:t>بمعنى ليس </a:t>
            </a:r>
            <a:r>
              <a:rPr lang="ar-SA" sz="1200" b="1" dirty="0"/>
              <a:t>هناك تحديد لحق الفرد فيها</a:t>
            </a:r>
            <a:r>
              <a:rPr lang="ar-MA" sz="1200" b="1" dirty="0" err="1"/>
              <a:t>؛</a:t>
            </a:r>
            <a:endParaRPr lang="fr-FR" sz="1200" b="1" dirty="0"/>
          </a:p>
          <a:p>
            <a:pPr algn="just" rtl="1"/>
            <a:r>
              <a:rPr lang="ar-SA" sz="1200" b="1" kern="1200" dirty="0">
                <a:solidFill>
                  <a:schemeClr val="tx1"/>
                </a:solidFill>
                <a:latin typeface="+mn-lt"/>
                <a:ea typeface="+mn-ea"/>
                <a:cs typeface="+mn-cs"/>
              </a:rPr>
              <a:t>أراضي الجماعات </a:t>
            </a:r>
            <a:r>
              <a:rPr lang="ar-SA" sz="1200" b="1" kern="1200" dirty="0" err="1">
                <a:solidFill>
                  <a:schemeClr val="tx1"/>
                </a:solidFill>
                <a:latin typeface="+mn-lt"/>
                <a:ea typeface="+mn-ea"/>
                <a:cs typeface="+mn-cs"/>
              </a:rPr>
              <a:t>السلالية</a:t>
            </a:r>
            <a:r>
              <a:rPr lang="ar-SA" sz="1200" b="1" kern="1200" dirty="0">
                <a:solidFill>
                  <a:schemeClr val="tx1"/>
                </a:solidFill>
                <a:latin typeface="+mn-lt"/>
                <a:ea typeface="+mn-ea"/>
                <a:cs typeface="+mn-cs"/>
              </a:rPr>
              <a:t> وهي تلك الأراضي التي تملكها على المشاع جماعات من السكان تنتمي للأصل نفسه أو السلالة، وتسير هذه الأراضي مجموعة أرباب العائلات المكونة للجماعة أو من طرف نوابها تحت سلطة وصاية </a:t>
            </a:r>
            <a:r>
              <a:rPr lang="ar-SA" sz="1200" b="1" kern="1200" dirty="0" err="1">
                <a:solidFill>
                  <a:schemeClr val="tx1"/>
                </a:solidFill>
                <a:latin typeface="+mn-lt"/>
                <a:ea typeface="+mn-ea"/>
                <a:cs typeface="+mn-cs"/>
              </a:rPr>
              <a:t>الدولة.</a:t>
            </a:r>
            <a:r>
              <a:rPr lang="ar-SA" sz="1200" b="1" kern="1200" dirty="0">
                <a:solidFill>
                  <a:schemeClr val="tx1"/>
                </a:solidFill>
                <a:latin typeface="+mn-lt"/>
                <a:ea typeface="+mn-ea"/>
                <a:cs typeface="+mn-cs"/>
              </a:rPr>
              <a:t> وقد اختص ظهير 27 أبريل 1919 بتقنين طرق تسيير هذا النوع من </a:t>
            </a:r>
            <a:r>
              <a:rPr lang="ar-SA" sz="1200" b="1" kern="1200" dirty="0" err="1">
                <a:solidFill>
                  <a:schemeClr val="tx1"/>
                </a:solidFill>
                <a:latin typeface="+mn-lt"/>
                <a:ea typeface="+mn-ea"/>
                <a:cs typeface="+mn-cs"/>
              </a:rPr>
              <a:t>الأراضي.</a:t>
            </a:r>
            <a:r>
              <a:rPr lang="ar-SA" sz="1200" b="1" kern="1200" dirty="0">
                <a:solidFill>
                  <a:schemeClr val="tx1"/>
                </a:solidFill>
                <a:latin typeface="+mn-lt"/>
                <a:ea typeface="+mn-ea"/>
                <a:cs typeface="+mn-cs"/>
              </a:rPr>
              <a:t> وعلى الرغم من أن الأصل هو عدم إمكانية تفويتها أو تملكها بالتقادم، إلا أنه يمكن استثناء تفويتها لفائدة السلطات العمومية أو الجماعات المحلية، غير أن هذا التفويتات غالبا ما تكون محفوفة بعدة مشاكل ونزاعات</a:t>
            </a:r>
            <a:endParaRPr lang="ar-MA" sz="1200" b="1" kern="1200" dirty="0">
              <a:solidFill>
                <a:schemeClr val="tx1"/>
              </a:solidFill>
              <a:latin typeface="+mn-lt"/>
              <a:ea typeface="+mn-ea"/>
              <a:cs typeface="+mn-cs"/>
            </a:endParaRPr>
          </a:p>
          <a:p>
            <a:pPr algn="just" rtl="1"/>
            <a:endParaRPr lang="ar-MA" sz="1200" b="1" kern="1200" dirty="0">
              <a:solidFill>
                <a:schemeClr val="tx1"/>
              </a:solidFill>
              <a:latin typeface="+mn-lt"/>
              <a:ea typeface="+mn-ea"/>
              <a:cs typeface="+mn-cs"/>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lang="ar-MA" sz="1200" b="1" dirty="0"/>
              <a:t>عدم تميز</a:t>
            </a:r>
            <a:r>
              <a:rPr lang="ar-SA" sz="1200" b="1" dirty="0"/>
              <a:t>حقوق الأفراد عن حقوق</a:t>
            </a:r>
            <a:r>
              <a:rPr lang="ar-MA" sz="1200" b="1" dirty="0"/>
              <a:t> </a:t>
            </a:r>
            <a:r>
              <a:rPr lang="ar-SA" sz="1200" b="1" dirty="0"/>
              <a:t>الجماعة</a:t>
            </a:r>
            <a:r>
              <a:rPr lang="ar-MA" sz="1200" b="1" dirty="0"/>
              <a:t>،</a:t>
            </a:r>
            <a:r>
              <a:rPr lang="ar-SA" sz="1200" b="1" dirty="0"/>
              <a:t>   </a:t>
            </a:r>
            <a:r>
              <a:rPr lang="ar-MA" sz="1200" b="1" dirty="0"/>
              <a:t>أي أن الأراضي مشاعة بمعنى ليس </a:t>
            </a:r>
            <a:r>
              <a:rPr lang="ar-SA" sz="1200" b="1" dirty="0"/>
              <a:t>هناك </a:t>
            </a:r>
            <a:r>
              <a:rPr lang="ar-MA" sz="1200" b="1" dirty="0"/>
              <a:t>فرز و</a:t>
            </a:r>
            <a:r>
              <a:rPr lang="ar-SA" sz="1200" b="1" dirty="0"/>
              <a:t>تحديد لحق</a:t>
            </a:r>
            <a:r>
              <a:rPr lang="ar-MA" sz="1200" b="1" dirty="0"/>
              <a:t>وق</a:t>
            </a:r>
            <a:r>
              <a:rPr lang="ar-SA" sz="1200" b="1" dirty="0"/>
              <a:t> </a:t>
            </a:r>
            <a:r>
              <a:rPr lang="ar-MA" sz="1200" b="1" dirty="0"/>
              <a:t>الأفراد</a:t>
            </a:r>
            <a:r>
              <a:rPr lang="ar-SA" sz="1200" b="1" dirty="0"/>
              <a:t> فيها</a:t>
            </a:r>
            <a:r>
              <a:rPr lang="ar-MA" sz="1200" b="1" dirty="0"/>
              <a:t> وبالتالي لا </a:t>
            </a:r>
            <a:r>
              <a:rPr lang="ar-MA" sz="1200" b="1" dirty="0" err="1"/>
              <a:t>يماكون</a:t>
            </a:r>
            <a:r>
              <a:rPr lang="ar-MA" sz="1200" b="1" dirty="0"/>
              <a:t> إلا حق الاستغلال وليس حق التصرف؛</a:t>
            </a:r>
            <a:endParaRPr lang="fr-FR" sz="1200" dirty="0"/>
          </a:p>
          <a:p>
            <a:pPr algn="just" rtl="1"/>
            <a:endParaRPr lang="ar-MA" sz="1200" b="1" dirty="0"/>
          </a:p>
          <a:p>
            <a:endParaRPr lang="fr-FR" dirty="0"/>
          </a:p>
        </p:txBody>
      </p:sp>
      <p:sp>
        <p:nvSpPr>
          <p:cNvPr id="4" name="Espace réservé du numéro de diapositive 3"/>
          <p:cNvSpPr>
            <a:spLocks noGrp="1"/>
          </p:cNvSpPr>
          <p:nvPr>
            <p:ph type="sldNum" sz="quarter" idx="10"/>
          </p:nvPr>
        </p:nvSpPr>
        <p:spPr/>
        <p:txBody>
          <a:bodyPr/>
          <a:lstStyle/>
          <a:p>
            <a:fld id="{166CC51F-FC1D-42A6-8E38-58CC2E1206D1}" type="slidenum">
              <a:rPr lang="fr-FR" smtClean="0"/>
              <a:pPr/>
              <a:t>17</a:t>
            </a:fld>
            <a:endParaRPr lang="fr-FR"/>
          </a:p>
        </p:txBody>
      </p:sp>
    </p:spTree>
    <p:extLst>
      <p:ext uri="{BB962C8B-B14F-4D97-AF65-F5344CB8AC3E}">
        <p14:creationId xmlns:p14="http://schemas.microsoft.com/office/powerpoint/2010/main" val="2770532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just" rtl="1"/>
            <a:r>
              <a:rPr lang="ar-MA" sz="1200" b="1" dirty="0"/>
              <a:t>بناء على ظهير 27 أبريا 1919 المتعلق بالوصاية على الأراضي الجماعية وبعض </a:t>
            </a:r>
            <a:r>
              <a:rPr lang="ar-MA" sz="1200" b="1" dirty="0" err="1"/>
              <a:t>التعاريف</a:t>
            </a:r>
            <a:r>
              <a:rPr lang="ar-MA" sz="1200" b="1" dirty="0"/>
              <a:t> المرتبطة بالموضوع تتميز أراضي </a:t>
            </a:r>
            <a:r>
              <a:rPr lang="ar-MA" sz="1200" b="1" dirty="0" err="1"/>
              <a:t>الجموع:</a:t>
            </a:r>
            <a:endParaRPr lang="ar-MA" sz="1200" b="1" dirty="0"/>
          </a:p>
          <a:p>
            <a:pPr algn="just" rtl="1"/>
            <a:r>
              <a:rPr lang="ar-MA" sz="800" b="1" dirty="0"/>
              <a:t> </a:t>
            </a:r>
            <a:br>
              <a:rPr lang="ar-MA" sz="1200" b="1" dirty="0"/>
            </a:br>
            <a:r>
              <a:rPr lang="ar-MA" sz="1200" b="1" dirty="0"/>
              <a:t>             بكون </a:t>
            </a:r>
            <a:r>
              <a:rPr lang="ar-SA" sz="1200" b="1" dirty="0"/>
              <a:t>ملكيتها </a:t>
            </a:r>
            <a:r>
              <a:rPr lang="ar-MA" sz="1200" b="1" dirty="0"/>
              <a:t>تعود إلى </a:t>
            </a:r>
            <a:r>
              <a:rPr lang="ar-SA" sz="1200" b="1" dirty="0"/>
              <a:t>جماعات </a:t>
            </a:r>
            <a:r>
              <a:rPr lang="ar-SA" sz="1200" b="1" dirty="0" err="1"/>
              <a:t>سلالية</a:t>
            </a:r>
            <a:r>
              <a:rPr lang="ar-SA" sz="1200" b="1" dirty="0"/>
              <a:t> في شكل قبائل أو</a:t>
            </a:r>
            <a:endParaRPr lang="ar-MA" sz="1200" b="1" dirty="0"/>
          </a:p>
          <a:p>
            <a:pPr algn="just" rtl="1"/>
            <a:r>
              <a:rPr lang="ar-MA" sz="1200" b="1" dirty="0"/>
              <a:t>            </a:t>
            </a:r>
            <a:r>
              <a:rPr lang="ar-SA" sz="1200" b="1" dirty="0"/>
              <a:t> </a:t>
            </a:r>
            <a:r>
              <a:rPr lang="ar-SA" sz="1200" b="1" dirty="0" err="1"/>
              <a:t>دواوير</a:t>
            </a:r>
            <a:r>
              <a:rPr lang="ar-SA" sz="1200" b="1" dirty="0"/>
              <a:t> أو عشائر قد تربط بينهم روابط عائلية أو روابط عرقية</a:t>
            </a:r>
            <a:endParaRPr lang="ar-MA" sz="1200" b="1" dirty="0"/>
          </a:p>
          <a:p>
            <a:pPr algn="just" rtl="1"/>
            <a:r>
              <a:rPr lang="ar-MA" sz="1200" b="1" dirty="0"/>
              <a:t>            </a:t>
            </a:r>
            <a:r>
              <a:rPr lang="ar-SA" sz="1200" b="1" dirty="0"/>
              <a:t> واجتماعية ودينية</a:t>
            </a:r>
            <a:r>
              <a:rPr lang="ar-MA" sz="1200" b="1" dirty="0" err="1"/>
              <a:t>،</a:t>
            </a:r>
            <a:r>
              <a:rPr lang="ar-SA" sz="1200" b="1" dirty="0"/>
              <a:t> أو لمجموعات عرقية أي قبائل أو </a:t>
            </a:r>
            <a:r>
              <a:rPr lang="ar-SA" sz="1200" b="1" dirty="0" err="1"/>
              <a:t>فخذات</a:t>
            </a:r>
            <a:r>
              <a:rPr lang="ar-SA" sz="1200" b="1" dirty="0"/>
              <a:t> أو</a:t>
            </a:r>
            <a:endParaRPr lang="ar-MA" sz="1200" b="1" dirty="0"/>
          </a:p>
          <a:p>
            <a:pPr algn="just" rtl="1"/>
            <a:r>
              <a:rPr lang="ar-MA" sz="1200" b="1" dirty="0"/>
              <a:t>            </a:t>
            </a:r>
            <a:r>
              <a:rPr lang="ar-SA" sz="1200" b="1" dirty="0"/>
              <a:t> </a:t>
            </a:r>
            <a:r>
              <a:rPr lang="ar-SA" sz="1200" b="1" dirty="0" err="1"/>
              <a:t>دواوير</a:t>
            </a:r>
            <a:r>
              <a:rPr lang="ar-MA" sz="1200" b="1" dirty="0" err="1"/>
              <a:t>؛</a:t>
            </a:r>
            <a:endParaRPr lang="ar-MA" sz="1200" b="1" dirty="0"/>
          </a:p>
          <a:p>
            <a:pPr algn="just" rtl="1"/>
            <a:r>
              <a:rPr lang="ar-MA" sz="1200" b="1" dirty="0"/>
              <a:t>             </a:t>
            </a:r>
            <a:r>
              <a:rPr lang="ar-SA" sz="1200" b="1" dirty="0"/>
              <a:t>و</a:t>
            </a:r>
            <a:r>
              <a:rPr lang="ar-MA" sz="1200" b="1" dirty="0"/>
              <a:t>أن </a:t>
            </a:r>
            <a:r>
              <a:rPr lang="ar-SA" sz="1200" b="1" dirty="0"/>
              <a:t>حقوق الأفراد فيها غير متميزة عن حقوق</a:t>
            </a:r>
            <a:r>
              <a:rPr lang="ar-MA" sz="1200" b="1" dirty="0"/>
              <a:t> </a:t>
            </a:r>
            <a:r>
              <a:rPr lang="ar-SA" sz="1200" b="1" dirty="0"/>
              <a:t>الجماعة   </a:t>
            </a:r>
            <a:r>
              <a:rPr lang="ar-MA" sz="1200" b="1" dirty="0"/>
              <a:t>بمعنى ليس </a:t>
            </a:r>
            <a:r>
              <a:rPr lang="ar-SA" sz="1200" b="1" dirty="0"/>
              <a:t>هناك تحديد لحق الفرد فيها</a:t>
            </a:r>
            <a:r>
              <a:rPr lang="ar-MA" sz="1200" b="1" dirty="0" err="1"/>
              <a:t>؛</a:t>
            </a:r>
            <a:endParaRPr lang="fr-FR" sz="1200" b="1" dirty="0"/>
          </a:p>
          <a:p>
            <a:pPr algn="just" rtl="1"/>
            <a:r>
              <a:rPr lang="ar-SA" sz="1200" b="1" kern="1200" dirty="0">
                <a:solidFill>
                  <a:schemeClr val="tx1"/>
                </a:solidFill>
                <a:latin typeface="+mn-lt"/>
                <a:ea typeface="+mn-ea"/>
                <a:cs typeface="+mn-cs"/>
              </a:rPr>
              <a:t>أراضي الجماعات </a:t>
            </a:r>
            <a:r>
              <a:rPr lang="ar-SA" sz="1200" b="1" kern="1200" dirty="0" err="1">
                <a:solidFill>
                  <a:schemeClr val="tx1"/>
                </a:solidFill>
                <a:latin typeface="+mn-lt"/>
                <a:ea typeface="+mn-ea"/>
                <a:cs typeface="+mn-cs"/>
              </a:rPr>
              <a:t>السلالية</a:t>
            </a:r>
            <a:r>
              <a:rPr lang="ar-SA" sz="1200" b="1" kern="1200" dirty="0">
                <a:solidFill>
                  <a:schemeClr val="tx1"/>
                </a:solidFill>
                <a:latin typeface="+mn-lt"/>
                <a:ea typeface="+mn-ea"/>
                <a:cs typeface="+mn-cs"/>
              </a:rPr>
              <a:t> وهي تلك الأراضي التي تملكها على المشاع جماعات من السكان تنتمي للأصل نفسه أو السلالة، وتسير هذه الأراضي مجموعة أرباب العائلات المكونة للجماعة أو من طرف نوابها تحت سلطة وصاية </a:t>
            </a:r>
            <a:r>
              <a:rPr lang="ar-SA" sz="1200" b="1" kern="1200" dirty="0" err="1">
                <a:solidFill>
                  <a:schemeClr val="tx1"/>
                </a:solidFill>
                <a:latin typeface="+mn-lt"/>
                <a:ea typeface="+mn-ea"/>
                <a:cs typeface="+mn-cs"/>
              </a:rPr>
              <a:t>الدولة.</a:t>
            </a:r>
            <a:r>
              <a:rPr lang="ar-SA" sz="1200" b="1" kern="1200" dirty="0">
                <a:solidFill>
                  <a:schemeClr val="tx1"/>
                </a:solidFill>
                <a:latin typeface="+mn-lt"/>
                <a:ea typeface="+mn-ea"/>
                <a:cs typeface="+mn-cs"/>
              </a:rPr>
              <a:t> وقد اختص ظهير 27 أبريل 1919 بتقنين طرق تسيير هذا النوع من </a:t>
            </a:r>
            <a:r>
              <a:rPr lang="ar-SA" sz="1200" b="1" kern="1200" dirty="0" err="1">
                <a:solidFill>
                  <a:schemeClr val="tx1"/>
                </a:solidFill>
                <a:latin typeface="+mn-lt"/>
                <a:ea typeface="+mn-ea"/>
                <a:cs typeface="+mn-cs"/>
              </a:rPr>
              <a:t>الأراضي.</a:t>
            </a:r>
            <a:r>
              <a:rPr lang="ar-SA" sz="1200" b="1" kern="1200" dirty="0">
                <a:solidFill>
                  <a:schemeClr val="tx1"/>
                </a:solidFill>
                <a:latin typeface="+mn-lt"/>
                <a:ea typeface="+mn-ea"/>
                <a:cs typeface="+mn-cs"/>
              </a:rPr>
              <a:t> وعلى الرغم من أن الأصل هو عدم إمكانية تفويتها أو تملكها بالتقادم، إلا أنه يمكن استثناء تفويتها لفائدة السلطات العمومية أو الجماعات المحلية، غير أن هذا التفويتات غالبا ما تكون محفوفة بعدة مشاكل ونزاعات</a:t>
            </a:r>
            <a:endParaRPr lang="ar-MA" sz="1200" b="1" kern="1200" dirty="0">
              <a:solidFill>
                <a:schemeClr val="tx1"/>
              </a:solidFill>
              <a:latin typeface="+mn-lt"/>
              <a:ea typeface="+mn-ea"/>
              <a:cs typeface="+mn-cs"/>
            </a:endParaRPr>
          </a:p>
          <a:p>
            <a:pPr algn="just" rtl="1"/>
            <a:endParaRPr lang="ar-MA" sz="1200" b="1" kern="1200" dirty="0">
              <a:solidFill>
                <a:schemeClr val="tx1"/>
              </a:solidFill>
              <a:latin typeface="+mn-lt"/>
              <a:ea typeface="+mn-ea"/>
              <a:cs typeface="+mn-cs"/>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lang="ar-MA" sz="1200" b="1" dirty="0"/>
              <a:t>عدم تميز</a:t>
            </a:r>
            <a:r>
              <a:rPr lang="ar-SA" sz="1200" b="1" dirty="0"/>
              <a:t>حقوق الأفراد عن حقوق</a:t>
            </a:r>
            <a:r>
              <a:rPr lang="ar-MA" sz="1200" b="1" dirty="0"/>
              <a:t> </a:t>
            </a:r>
            <a:r>
              <a:rPr lang="ar-SA" sz="1200" b="1" dirty="0"/>
              <a:t>الجماعة</a:t>
            </a:r>
            <a:r>
              <a:rPr lang="ar-MA" sz="1200" b="1" dirty="0"/>
              <a:t>،</a:t>
            </a:r>
            <a:r>
              <a:rPr lang="ar-SA" sz="1200" b="1" dirty="0"/>
              <a:t>   </a:t>
            </a:r>
            <a:r>
              <a:rPr lang="ar-MA" sz="1200" b="1" dirty="0"/>
              <a:t>أي أن الأراضي مشاعة بمعنى ليس </a:t>
            </a:r>
            <a:r>
              <a:rPr lang="ar-SA" sz="1200" b="1" dirty="0"/>
              <a:t>هناك </a:t>
            </a:r>
            <a:r>
              <a:rPr lang="ar-MA" sz="1200" b="1" dirty="0"/>
              <a:t>فرز و</a:t>
            </a:r>
            <a:r>
              <a:rPr lang="ar-SA" sz="1200" b="1" dirty="0"/>
              <a:t>تحديد لحق</a:t>
            </a:r>
            <a:r>
              <a:rPr lang="ar-MA" sz="1200" b="1" dirty="0"/>
              <a:t>وق</a:t>
            </a:r>
            <a:r>
              <a:rPr lang="ar-SA" sz="1200" b="1" dirty="0"/>
              <a:t> </a:t>
            </a:r>
            <a:r>
              <a:rPr lang="ar-MA" sz="1200" b="1" dirty="0"/>
              <a:t>الأفراد</a:t>
            </a:r>
            <a:r>
              <a:rPr lang="ar-SA" sz="1200" b="1" dirty="0"/>
              <a:t> فيها</a:t>
            </a:r>
            <a:r>
              <a:rPr lang="ar-MA" sz="1200" b="1" dirty="0"/>
              <a:t> وبالتالي لا </a:t>
            </a:r>
            <a:r>
              <a:rPr lang="ar-MA" sz="1200" b="1" dirty="0" err="1"/>
              <a:t>يماكون</a:t>
            </a:r>
            <a:r>
              <a:rPr lang="ar-MA" sz="1200" b="1" dirty="0"/>
              <a:t> إلا حق الاستغلال وليس حق التصرف؛</a:t>
            </a:r>
            <a:endParaRPr lang="fr-FR" sz="1200" dirty="0"/>
          </a:p>
          <a:p>
            <a:pPr algn="just" rtl="1"/>
            <a:endParaRPr lang="ar-MA" sz="1200" b="1" dirty="0"/>
          </a:p>
          <a:p>
            <a:endParaRPr lang="fr-FR" dirty="0"/>
          </a:p>
        </p:txBody>
      </p:sp>
      <p:sp>
        <p:nvSpPr>
          <p:cNvPr id="4" name="Espace réservé du numéro de diapositive 3"/>
          <p:cNvSpPr>
            <a:spLocks noGrp="1"/>
          </p:cNvSpPr>
          <p:nvPr>
            <p:ph type="sldNum" sz="quarter" idx="10"/>
          </p:nvPr>
        </p:nvSpPr>
        <p:spPr/>
        <p:txBody>
          <a:bodyPr/>
          <a:lstStyle/>
          <a:p>
            <a:fld id="{166CC51F-FC1D-42A6-8E38-58CC2E1206D1}" type="slidenum">
              <a:rPr lang="fr-FR" smtClean="0"/>
              <a:pPr/>
              <a:t>18</a:t>
            </a:fld>
            <a:endParaRPr lang="fr-FR"/>
          </a:p>
        </p:txBody>
      </p:sp>
    </p:spTree>
    <p:extLst>
      <p:ext uri="{BB962C8B-B14F-4D97-AF65-F5344CB8AC3E}">
        <p14:creationId xmlns:p14="http://schemas.microsoft.com/office/powerpoint/2010/main" val="4185888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just" rtl="1"/>
            <a:r>
              <a:rPr lang="ar-MA" sz="1200" b="1" dirty="0"/>
              <a:t>بناء على ظهير 27 أبريا 1919 المتعلق بالوصاية على الأراضي الجماعية وبعض </a:t>
            </a:r>
            <a:r>
              <a:rPr lang="ar-MA" sz="1200" b="1" dirty="0" err="1"/>
              <a:t>التعاريف</a:t>
            </a:r>
            <a:r>
              <a:rPr lang="ar-MA" sz="1200" b="1" dirty="0"/>
              <a:t> المرتبطة بالموضوع تتميز أراضي </a:t>
            </a:r>
            <a:r>
              <a:rPr lang="ar-MA" sz="1200" b="1" dirty="0" err="1"/>
              <a:t>الجموع:</a:t>
            </a:r>
            <a:endParaRPr lang="ar-MA" sz="1200" b="1" dirty="0"/>
          </a:p>
          <a:p>
            <a:pPr algn="just" rtl="1"/>
            <a:r>
              <a:rPr lang="ar-MA" sz="800" b="1" dirty="0"/>
              <a:t> </a:t>
            </a:r>
            <a:br>
              <a:rPr lang="ar-MA" sz="1200" b="1" dirty="0"/>
            </a:br>
            <a:r>
              <a:rPr lang="ar-MA" sz="1200" b="1" dirty="0"/>
              <a:t>             بكون </a:t>
            </a:r>
            <a:r>
              <a:rPr lang="ar-SA" sz="1200" b="1" dirty="0"/>
              <a:t>ملكيتها </a:t>
            </a:r>
            <a:r>
              <a:rPr lang="ar-MA" sz="1200" b="1" dirty="0"/>
              <a:t>تعود إلى </a:t>
            </a:r>
            <a:r>
              <a:rPr lang="ar-SA" sz="1200" b="1" dirty="0"/>
              <a:t>جماعات </a:t>
            </a:r>
            <a:r>
              <a:rPr lang="ar-SA" sz="1200" b="1" dirty="0" err="1"/>
              <a:t>سلالية</a:t>
            </a:r>
            <a:r>
              <a:rPr lang="ar-SA" sz="1200" b="1" dirty="0"/>
              <a:t> في شكل قبائل أو</a:t>
            </a:r>
            <a:endParaRPr lang="ar-MA" sz="1200" b="1" dirty="0"/>
          </a:p>
          <a:p>
            <a:pPr algn="just" rtl="1"/>
            <a:r>
              <a:rPr lang="ar-MA" sz="1200" b="1" dirty="0"/>
              <a:t>            </a:t>
            </a:r>
            <a:r>
              <a:rPr lang="ar-SA" sz="1200" b="1" dirty="0"/>
              <a:t> </a:t>
            </a:r>
            <a:r>
              <a:rPr lang="ar-SA" sz="1200" b="1" dirty="0" err="1"/>
              <a:t>دواوير</a:t>
            </a:r>
            <a:r>
              <a:rPr lang="ar-SA" sz="1200" b="1" dirty="0"/>
              <a:t> أو عشائر قد تربط بينهم روابط عائلية أو روابط عرقية</a:t>
            </a:r>
            <a:endParaRPr lang="ar-MA" sz="1200" b="1" dirty="0"/>
          </a:p>
          <a:p>
            <a:pPr algn="just" rtl="1"/>
            <a:r>
              <a:rPr lang="ar-MA" sz="1200" b="1" dirty="0"/>
              <a:t>            </a:t>
            </a:r>
            <a:r>
              <a:rPr lang="ar-SA" sz="1200" b="1" dirty="0"/>
              <a:t> واجتماعية ودينية</a:t>
            </a:r>
            <a:r>
              <a:rPr lang="ar-MA" sz="1200" b="1" dirty="0" err="1"/>
              <a:t>،</a:t>
            </a:r>
            <a:r>
              <a:rPr lang="ar-SA" sz="1200" b="1" dirty="0"/>
              <a:t> أو لمجموعات عرقية أي قبائل أو </a:t>
            </a:r>
            <a:r>
              <a:rPr lang="ar-SA" sz="1200" b="1" dirty="0" err="1"/>
              <a:t>فخذات</a:t>
            </a:r>
            <a:r>
              <a:rPr lang="ar-SA" sz="1200" b="1" dirty="0"/>
              <a:t> أو</a:t>
            </a:r>
            <a:endParaRPr lang="ar-MA" sz="1200" b="1" dirty="0"/>
          </a:p>
          <a:p>
            <a:pPr algn="just" rtl="1"/>
            <a:r>
              <a:rPr lang="ar-MA" sz="1200" b="1" dirty="0"/>
              <a:t>            </a:t>
            </a:r>
            <a:r>
              <a:rPr lang="ar-SA" sz="1200" b="1" dirty="0"/>
              <a:t> </a:t>
            </a:r>
            <a:r>
              <a:rPr lang="ar-SA" sz="1200" b="1" dirty="0" err="1"/>
              <a:t>دواوير</a:t>
            </a:r>
            <a:r>
              <a:rPr lang="ar-MA" sz="1200" b="1" dirty="0" err="1"/>
              <a:t>؛</a:t>
            </a:r>
            <a:endParaRPr lang="ar-MA" sz="1200" b="1" dirty="0"/>
          </a:p>
          <a:p>
            <a:pPr algn="just" rtl="1"/>
            <a:r>
              <a:rPr lang="ar-MA" sz="1200" b="1" dirty="0"/>
              <a:t>             </a:t>
            </a:r>
            <a:r>
              <a:rPr lang="ar-SA" sz="1200" b="1" dirty="0"/>
              <a:t>و</a:t>
            </a:r>
            <a:r>
              <a:rPr lang="ar-MA" sz="1200" b="1" dirty="0"/>
              <a:t>أن </a:t>
            </a:r>
            <a:r>
              <a:rPr lang="ar-SA" sz="1200" b="1" dirty="0"/>
              <a:t>حقوق الأفراد فيها غير متميزة عن حقوق</a:t>
            </a:r>
            <a:r>
              <a:rPr lang="ar-MA" sz="1200" b="1" dirty="0"/>
              <a:t> </a:t>
            </a:r>
            <a:r>
              <a:rPr lang="ar-SA" sz="1200" b="1" dirty="0"/>
              <a:t>الجماعة   </a:t>
            </a:r>
            <a:r>
              <a:rPr lang="ar-MA" sz="1200" b="1" dirty="0"/>
              <a:t>بمعنى ليس </a:t>
            </a:r>
            <a:r>
              <a:rPr lang="ar-SA" sz="1200" b="1" dirty="0"/>
              <a:t>هناك تحديد لحق الفرد فيها</a:t>
            </a:r>
            <a:r>
              <a:rPr lang="ar-MA" sz="1200" b="1" dirty="0" err="1"/>
              <a:t>؛</a:t>
            </a:r>
            <a:endParaRPr lang="fr-FR" sz="1200" b="1" dirty="0"/>
          </a:p>
          <a:p>
            <a:pPr algn="just" rtl="1"/>
            <a:r>
              <a:rPr lang="ar-SA" sz="1200" b="1" kern="1200" dirty="0">
                <a:solidFill>
                  <a:schemeClr val="tx1"/>
                </a:solidFill>
                <a:latin typeface="+mn-lt"/>
                <a:ea typeface="+mn-ea"/>
                <a:cs typeface="+mn-cs"/>
              </a:rPr>
              <a:t>أراضي الجماعات </a:t>
            </a:r>
            <a:r>
              <a:rPr lang="ar-SA" sz="1200" b="1" kern="1200" dirty="0" err="1">
                <a:solidFill>
                  <a:schemeClr val="tx1"/>
                </a:solidFill>
                <a:latin typeface="+mn-lt"/>
                <a:ea typeface="+mn-ea"/>
                <a:cs typeface="+mn-cs"/>
              </a:rPr>
              <a:t>السلالية</a:t>
            </a:r>
            <a:r>
              <a:rPr lang="ar-SA" sz="1200" b="1" kern="1200" dirty="0">
                <a:solidFill>
                  <a:schemeClr val="tx1"/>
                </a:solidFill>
                <a:latin typeface="+mn-lt"/>
                <a:ea typeface="+mn-ea"/>
                <a:cs typeface="+mn-cs"/>
              </a:rPr>
              <a:t> وهي تلك الأراضي التي تملكها على المشاع جماعات من السكان تنتمي للأصل نفسه أو السلالة، وتسير هذه الأراضي مجموعة أرباب العائلات المكونة للجماعة أو من طرف نوابها تحت سلطة وصاية </a:t>
            </a:r>
            <a:r>
              <a:rPr lang="ar-SA" sz="1200" b="1" kern="1200" dirty="0" err="1">
                <a:solidFill>
                  <a:schemeClr val="tx1"/>
                </a:solidFill>
                <a:latin typeface="+mn-lt"/>
                <a:ea typeface="+mn-ea"/>
                <a:cs typeface="+mn-cs"/>
              </a:rPr>
              <a:t>الدولة.</a:t>
            </a:r>
            <a:r>
              <a:rPr lang="ar-SA" sz="1200" b="1" kern="1200" dirty="0">
                <a:solidFill>
                  <a:schemeClr val="tx1"/>
                </a:solidFill>
                <a:latin typeface="+mn-lt"/>
                <a:ea typeface="+mn-ea"/>
                <a:cs typeface="+mn-cs"/>
              </a:rPr>
              <a:t> وقد اختص ظهير 27 أبريل 1919 بتقنين طرق تسيير هذا النوع من </a:t>
            </a:r>
            <a:r>
              <a:rPr lang="ar-SA" sz="1200" b="1" kern="1200" dirty="0" err="1">
                <a:solidFill>
                  <a:schemeClr val="tx1"/>
                </a:solidFill>
                <a:latin typeface="+mn-lt"/>
                <a:ea typeface="+mn-ea"/>
                <a:cs typeface="+mn-cs"/>
              </a:rPr>
              <a:t>الأراضي.</a:t>
            </a:r>
            <a:r>
              <a:rPr lang="ar-SA" sz="1200" b="1" kern="1200" dirty="0">
                <a:solidFill>
                  <a:schemeClr val="tx1"/>
                </a:solidFill>
                <a:latin typeface="+mn-lt"/>
                <a:ea typeface="+mn-ea"/>
                <a:cs typeface="+mn-cs"/>
              </a:rPr>
              <a:t> وعلى الرغم من أن الأصل هو عدم إمكانية تفويتها أو تملكها بالتقادم، إلا أنه يمكن استثناء تفويتها لفائدة السلطات العمومية أو الجماعات المحلية، غير أن هذا التفويتات غالبا ما تكون محفوفة بعدة مشاكل ونزاعات</a:t>
            </a:r>
            <a:endParaRPr lang="ar-MA" sz="1200" b="1" kern="1200" dirty="0">
              <a:solidFill>
                <a:schemeClr val="tx1"/>
              </a:solidFill>
              <a:latin typeface="+mn-lt"/>
              <a:ea typeface="+mn-ea"/>
              <a:cs typeface="+mn-cs"/>
            </a:endParaRPr>
          </a:p>
          <a:p>
            <a:pPr algn="just" rtl="1"/>
            <a:endParaRPr lang="ar-MA" sz="1200" b="1" kern="1200" dirty="0">
              <a:solidFill>
                <a:schemeClr val="tx1"/>
              </a:solidFill>
              <a:latin typeface="+mn-lt"/>
              <a:ea typeface="+mn-ea"/>
              <a:cs typeface="+mn-cs"/>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lang="ar-MA" sz="1200" b="1" dirty="0"/>
              <a:t>عدم تميز</a:t>
            </a:r>
            <a:r>
              <a:rPr lang="ar-SA" sz="1200" b="1" dirty="0"/>
              <a:t>حقوق الأفراد عن حقوق</a:t>
            </a:r>
            <a:r>
              <a:rPr lang="ar-MA" sz="1200" b="1" dirty="0"/>
              <a:t> </a:t>
            </a:r>
            <a:r>
              <a:rPr lang="ar-SA" sz="1200" b="1" dirty="0"/>
              <a:t>الجماعة</a:t>
            </a:r>
            <a:r>
              <a:rPr lang="ar-MA" sz="1200" b="1" dirty="0"/>
              <a:t>،</a:t>
            </a:r>
            <a:r>
              <a:rPr lang="ar-SA" sz="1200" b="1" dirty="0"/>
              <a:t>   </a:t>
            </a:r>
            <a:r>
              <a:rPr lang="ar-MA" sz="1200" b="1" dirty="0"/>
              <a:t>أي أن الأراضي مشاعة بمعنى ليس </a:t>
            </a:r>
            <a:r>
              <a:rPr lang="ar-SA" sz="1200" b="1" dirty="0"/>
              <a:t>هناك </a:t>
            </a:r>
            <a:r>
              <a:rPr lang="ar-MA" sz="1200" b="1" dirty="0"/>
              <a:t>فرز و</a:t>
            </a:r>
            <a:r>
              <a:rPr lang="ar-SA" sz="1200" b="1" dirty="0"/>
              <a:t>تحديد لحق</a:t>
            </a:r>
            <a:r>
              <a:rPr lang="ar-MA" sz="1200" b="1" dirty="0"/>
              <a:t>وق</a:t>
            </a:r>
            <a:r>
              <a:rPr lang="ar-SA" sz="1200" b="1" dirty="0"/>
              <a:t> </a:t>
            </a:r>
            <a:r>
              <a:rPr lang="ar-MA" sz="1200" b="1" dirty="0"/>
              <a:t>الأفراد</a:t>
            </a:r>
            <a:r>
              <a:rPr lang="ar-SA" sz="1200" b="1" dirty="0"/>
              <a:t> فيها</a:t>
            </a:r>
            <a:r>
              <a:rPr lang="ar-MA" sz="1200" b="1" dirty="0"/>
              <a:t> وبالتالي لا </a:t>
            </a:r>
            <a:r>
              <a:rPr lang="ar-MA" sz="1200" b="1" dirty="0" err="1"/>
              <a:t>يماكون</a:t>
            </a:r>
            <a:r>
              <a:rPr lang="ar-MA" sz="1200" b="1" dirty="0"/>
              <a:t> إلا حق الاستغلال وليس حق التصرف؛</a:t>
            </a:r>
            <a:endParaRPr lang="fr-FR" sz="1200" dirty="0"/>
          </a:p>
          <a:p>
            <a:pPr algn="just" rtl="1"/>
            <a:endParaRPr lang="ar-MA" sz="1200" b="1" dirty="0"/>
          </a:p>
          <a:p>
            <a:endParaRPr lang="fr-FR" dirty="0"/>
          </a:p>
        </p:txBody>
      </p:sp>
      <p:sp>
        <p:nvSpPr>
          <p:cNvPr id="4" name="Espace réservé du numéro de diapositive 3"/>
          <p:cNvSpPr>
            <a:spLocks noGrp="1"/>
          </p:cNvSpPr>
          <p:nvPr>
            <p:ph type="sldNum" sz="quarter" idx="10"/>
          </p:nvPr>
        </p:nvSpPr>
        <p:spPr/>
        <p:txBody>
          <a:bodyPr/>
          <a:lstStyle/>
          <a:p>
            <a:fld id="{166CC51F-FC1D-42A6-8E38-58CC2E1206D1}" type="slidenum">
              <a:rPr lang="fr-FR" smtClean="0"/>
              <a:pPr/>
              <a:t>19</a:t>
            </a:fld>
            <a:endParaRPr lang="fr-FR"/>
          </a:p>
        </p:txBody>
      </p:sp>
    </p:spTree>
    <p:extLst>
      <p:ext uri="{BB962C8B-B14F-4D97-AF65-F5344CB8AC3E}">
        <p14:creationId xmlns:p14="http://schemas.microsoft.com/office/powerpoint/2010/main" val="3854822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1025E3A6-50CB-4B57-B479-0657425D2788}" type="datetimeFigureOut">
              <a:rPr lang="fr-FR" smtClean="0"/>
              <a:pPr/>
              <a:t>16/04/2021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5D2281C-1A86-45EF-BD74-D2A6F87DB822}" type="slidenum">
              <a:rPr lang="fr-FR" smtClean="0"/>
              <a:pPr/>
              <a:t>‹N°›</a:t>
            </a:fld>
            <a:endParaRPr lang="fr-FR"/>
          </a:p>
        </p:txBody>
      </p:sp>
    </p:spTree>
  </p:cSld>
  <p:clrMapOvr>
    <a:masterClrMapping/>
  </p:clrMapOvr>
  <p:transition spd="slow">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025E3A6-50CB-4B57-B479-0657425D2788}" type="datetimeFigureOut">
              <a:rPr lang="fr-FR" smtClean="0"/>
              <a:pPr/>
              <a:t>16/04/2021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5D2281C-1A86-45EF-BD74-D2A6F87DB822}" type="slidenum">
              <a:rPr lang="fr-FR" smtClean="0"/>
              <a:pPr/>
              <a:t>‹N°›</a:t>
            </a:fld>
            <a:endParaRPr lang="fr-FR"/>
          </a:p>
        </p:txBody>
      </p:sp>
    </p:spTree>
  </p:cSld>
  <p:clrMapOvr>
    <a:masterClrMapping/>
  </p:clrMapOvr>
  <p:transition spd="slow">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025E3A6-50CB-4B57-B479-0657425D2788}" type="datetimeFigureOut">
              <a:rPr lang="fr-FR" smtClean="0"/>
              <a:pPr/>
              <a:t>16/04/2021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5D2281C-1A86-45EF-BD74-D2A6F87DB822}" type="slidenum">
              <a:rPr lang="fr-FR" smtClean="0"/>
              <a:pPr/>
              <a:t>‹N°›</a:t>
            </a:fld>
            <a:endParaRPr lang="fr-FR"/>
          </a:p>
        </p:txBody>
      </p:sp>
    </p:spTree>
  </p:cSld>
  <p:clrMapOvr>
    <a:masterClrMapping/>
  </p:clrMapOvr>
  <p:transition spd="slow">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025E3A6-50CB-4B57-B479-0657425D2788}" type="datetimeFigureOut">
              <a:rPr lang="fr-FR" smtClean="0"/>
              <a:pPr/>
              <a:t>16/04/2021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5D2281C-1A86-45EF-BD74-D2A6F87DB822}" type="slidenum">
              <a:rPr lang="fr-FR" smtClean="0"/>
              <a:pPr/>
              <a:t>‹N°›</a:t>
            </a:fld>
            <a:endParaRPr lang="fr-FR"/>
          </a:p>
        </p:txBody>
      </p:sp>
    </p:spTree>
  </p:cSld>
  <p:clrMapOvr>
    <a:masterClrMapping/>
  </p:clrMapOvr>
  <p:transition spd="slow">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1025E3A6-50CB-4B57-B479-0657425D2788}" type="datetimeFigureOut">
              <a:rPr lang="fr-FR" smtClean="0"/>
              <a:pPr/>
              <a:t>16/04/2021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5D2281C-1A86-45EF-BD74-D2A6F87DB822}" type="slidenum">
              <a:rPr lang="fr-FR" smtClean="0"/>
              <a:pPr/>
              <a:t>‹N°›</a:t>
            </a:fld>
            <a:endParaRPr lang="fr-FR"/>
          </a:p>
        </p:txBody>
      </p:sp>
    </p:spTree>
  </p:cSld>
  <p:clrMapOvr>
    <a:masterClrMapping/>
  </p:clrMapOvr>
  <p:transition spd="slow">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025E3A6-50CB-4B57-B479-0657425D2788}" type="datetimeFigureOut">
              <a:rPr lang="fr-FR" smtClean="0"/>
              <a:pPr/>
              <a:t>16/04/2021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5D2281C-1A86-45EF-BD74-D2A6F87DB822}" type="slidenum">
              <a:rPr lang="fr-FR" smtClean="0"/>
              <a:pPr/>
              <a:t>‹N°›</a:t>
            </a:fld>
            <a:endParaRPr lang="fr-FR"/>
          </a:p>
        </p:txBody>
      </p:sp>
    </p:spTree>
  </p:cSld>
  <p:clrMapOvr>
    <a:masterClrMapping/>
  </p:clrMapOvr>
  <p:transition spd="slow">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1025E3A6-50CB-4B57-B479-0657425D2788}" type="datetimeFigureOut">
              <a:rPr lang="fr-FR" smtClean="0"/>
              <a:pPr/>
              <a:t>16/04/2021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5D2281C-1A86-45EF-BD74-D2A6F87DB822}" type="slidenum">
              <a:rPr lang="fr-FR" smtClean="0"/>
              <a:pPr/>
              <a:t>‹N°›</a:t>
            </a:fld>
            <a:endParaRPr lang="fr-FR"/>
          </a:p>
        </p:txBody>
      </p:sp>
    </p:spTree>
  </p:cSld>
  <p:clrMapOvr>
    <a:masterClrMapping/>
  </p:clrMapOvr>
  <p:transition spd="slow">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1025E3A6-50CB-4B57-B479-0657425D2788}" type="datetimeFigureOut">
              <a:rPr lang="fr-FR" smtClean="0"/>
              <a:pPr/>
              <a:t>16/04/2021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5D2281C-1A86-45EF-BD74-D2A6F87DB822}" type="slidenum">
              <a:rPr lang="fr-FR" smtClean="0"/>
              <a:pPr/>
              <a:t>‹N°›</a:t>
            </a:fld>
            <a:endParaRPr lang="fr-FR"/>
          </a:p>
        </p:txBody>
      </p:sp>
    </p:spTree>
  </p:cSld>
  <p:clrMapOvr>
    <a:masterClrMapping/>
  </p:clrMapOvr>
  <p:transition spd="slow">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025E3A6-50CB-4B57-B479-0657425D2788}" type="datetimeFigureOut">
              <a:rPr lang="fr-FR" smtClean="0"/>
              <a:pPr/>
              <a:t>16/04/2021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5D2281C-1A86-45EF-BD74-D2A6F87DB822}" type="slidenum">
              <a:rPr lang="fr-FR" smtClean="0"/>
              <a:pPr/>
              <a:t>‹N°›</a:t>
            </a:fld>
            <a:endParaRPr lang="fr-FR"/>
          </a:p>
        </p:txBody>
      </p:sp>
    </p:spTree>
  </p:cSld>
  <p:clrMapOvr>
    <a:masterClrMapping/>
  </p:clrMapOvr>
  <p:transition spd="slow">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025E3A6-50CB-4B57-B479-0657425D2788}" type="datetimeFigureOut">
              <a:rPr lang="fr-FR" smtClean="0"/>
              <a:pPr/>
              <a:t>16/04/2021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5D2281C-1A86-45EF-BD74-D2A6F87DB822}" type="slidenum">
              <a:rPr lang="fr-FR" smtClean="0"/>
              <a:pPr/>
              <a:t>‹N°›</a:t>
            </a:fld>
            <a:endParaRPr lang="fr-FR"/>
          </a:p>
        </p:txBody>
      </p:sp>
    </p:spTree>
  </p:cSld>
  <p:clrMapOvr>
    <a:masterClrMapping/>
  </p:clrMapOvr>
  <p:transition spd="slow">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025E3A6-50CB-4B57-B479-0657425D2788}" type="datetimeFigureOut">
              <a:rPr lang="fr-FR" smtClean="0"/>
              <a:pPr/>
              <a:t>16/04/2021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5D2281C-1A86-45EF-BD74-D2A6F87DB822}" type="slidenum">
              <a:rPr lang="fr-FR" smtClean="0"/>
              <a:pPr/>
              <a:t>‹N°›</a:t>
            </a:fld>
            <a:endParaRPr lang="fr-FR"/>
          </a:p>
        </p:txBody>
      </p:sp>
    </p:spTree>
  </p:cSld>
  <p:clrMapOvr>
    <a:masterClrMapping/>
  </p:clrMapOvr>
  <p:transition spd="slow">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25E3A6-50CB-4B57-B479-0657425D2788}" type="datetimeFigureOut">
              <a:rPr lang="fr-FR" smtClean="0"/>
              <a:pPr/>
              <a:t>16/04/2021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D2281C-1A86-45EF-BD74-D2A6F87DB822}"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u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57.jpe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69.jpeg"/></Relationships>
</file>

<file path=ppt/slides/_rels/slide6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99592" y="836712"/>
            <a:ext cx="7344816" cy="4896544"/>
          </a:xfrm>
        </p:spPr>
        <p:txBody>
          <a:bodyPr>
            <a:normAutofit fontScale="90000"/>
          </a:bodyPr>
          <a:lstStyle/>
          <a:p>
            <a:pPr rtl="1"/>
            <a:br>
              <a:rPr lang="ar-MA" sz="4800" b="1" dirty="0"/>
            </a:br>
            <a:r>
              <a:rPr lang="ar-MA" sz="4900" b="1" dirty="0"/>
              <a:t> </a:t>
            </a:r>
            <a:br>
              <a:rPr lang="ar-MA" sz="4900" b="1" dirty="0"/>
            </a:br>
            <a:r>
              <a:rPr lang="ar-MA" sz="4900" b="1" dirty="0"/>
              <a:t>وضعية أراضي جماعة المرس </a:t>
            </a:r>
            <a:br>
              <a:rPr lang="ar-MA" sz="4900" b="1" dirty="0"/>
            </a:br>
            <a:br>
              <a:rPr lang="ar-MA" sz="4800" b="1" dirty="0"/>
            </a:br>
            <a:r>
              <a:rPr lang="ar-MA" b="1" dirty="0"/>
              <a:t>دوار أيت مخشـــــــون نموذجا؟</a:t>
            </a:r>
            <a:br>
              <a:rPr lang="ar-MA" sz="4000" b="1" dirty="0"/>
            </a:br>
            <a:br>
              <a:rPr lang="ar-MA" sz="4000" b="1" dirty="0"/>
            </a:br>
            <a:br>
              <a:rPr lang="fr-FR" sz="4800" b="1" dirty="0"/>
            </a:br>
            <a:endParaRPr lang="fr-FR" sz="4800" b="1" dirty="0"/>
          </a:p>
        </p:txBody>
      </p:sp>
    </p:spTree>
  </p:cSld>
  <p:clrMapOvr>
    <a:masterClrMapping/>
  </p:clrMapOvr>
  <p:transition spd="slow">
    <p:wheel spokes="8"/>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96136" y="1052736"/>
            <a:ext cx="2890664" cy="720080"/>
          </a:xfrm>
        </p:spPr>
        <p:txBody>
          <a:bodyPr>
            <a:noAutofit/>
          </a:bodyPr>
          <a:lstStyle/>
          <a:p>
            <a:pPr algn="r" rtl="1"/>
            <a:r>
              <a:rPr lang="ar-MA" sz="2800" b="1" dirty="0" err="1"/>
              <a:t>تضارسيا</a:t>
            </a:r>
            <a:r>
              <a:rPr lang="ar-MA" sz="2800" b="1" dirty="0"/>
              <a:t> وسكانيا:</a:t>
            </a:r>
            <a:endParaRPr lang="fr-FR" sz="2800" dirty="0"/>
          </a:p>
        </p:txBody>
      </p:sp>
      <p:sp>
        <p:nvSpPr>
          <p:cNvPr id="3" name="Espace réservé du contenu 2"/>
          <p:cNvSpPr>
            <a:spLocks noGrp="1"/>
          </p:cNvSpPr>
          <p:nvPr>
            <p:ph idx="1"/>
          </p:nvPr>
        </p:nvSpPr>
        <p:spPr>
          <a:xfrm>
            <a:off x="395536" y="1844825"/>
            <a:ext cx="8424936" cy="1990940"/>
          </a:xfrm>
        </p:spPr>
        <p:txBody>
          <a:bodyPr>
            <a:normAutofit fontScale="92500" lnSpcReduction="20000"/>
          </a:bodyPr>
          <a:lstStyle/>
          <a:p>
            <a:pPr lvl="0" algn="just" rtl="1">
              <a:buNone/>
            </a:pPr>
            <a:r>
              <a:rPr lang="ar-MA" sz="3000" b="1" dirty="0"/>
              <a:t>           يغلب الطابع الجبلي </a:t>
            </a:r>
            <a:r>
              <a:rPr lang="ar-MA" sz="3000" b="1" dirty="0" err="1"/>
              <a:t>والحرجي</a:t>
            </a:r>
            <a:r>
              <a:rPr lang="ar-MA" sz="3000" b="1" dirty="0"/>
              <a:t> على دوار أيت مخشون، مما لا يترك  مساحات مهمة للاستغلال الفلاحي كما يتبين من مزارع القسمات، وسيدي لحسن، </a:t>
            </a:r>
            <a:r>
              <a:rPr lang="ar-MA" sz="3000" b="1" dirty="0" err="1"/>
              <a:t>وسهبوعير</a:t>
            </a:r>
            <a:r>
              <a:rPr lang="ar-MA" sz="3000" b="1" dirty="0"/>
              <a:t>، </a:t>
            </a:r>
            <a:r>
              <a:rPr lang="ar-MA" sz="3000" b="1" dirty="0" err="1"/>
              <a:t>وإبورين</a:t>
            </a:r>
            <a:r>
              <a:rPr lang="ar-MA" sz="3000" b="1" dirty="0"/>
              <a:t>، </a:t>
            </a:r>
            <a:r>
              <a:rPr lang="ar-MA" sz="3000" b="1" dirty="0" err="1"/>
              <a:t>وانرز</a:t>
            </a:r>
            <a:r>
              <a:rPr lang="ar-MA" sz="3000" b="1" dirty="0"/>
              <a:t>، </a:t>
            </a:r>
            <a:r>
              <a:rPr lang="ar-MA" sz="3000" b="1" dirty="0" err="1"/>
              <a:t>وأفتيس</a:t>
            </a:r>
            <a:r>
              <a:rPr lang="ar-MA" sz="3000" b="1" dirty="0"/>
              <a:t>، </a:t>
            </a:r>
            <a:r>
              <a:rPr lang="ar-MA" sz="3000" b="1" dirty="0" err="1"/>
              <a:t>وتاغزوت</a:t>
            </a:r>
            <a:r>
              <a:rPr lang="ar-MA" sz="3000" b="1" dirty="0"/>
              <a:t>، ولمدور، وتفران، </a:t>
            </a:r>
            <a:r>
              <a:rPr lang="ar-MA" sz="3000" b="1" dirty="0" err="1"/>
              <a:t>وتلعينت</a:t>
            </a:r>
            <a:r>
              <a:rPr lang="ar-MA" sz="3000" b="1" dirty="0"/>
              <a:t>، </a:t>
            </a:r>
            <a:r>
              <a:rPr lang="ar-MA" sz="3000" b="1" dirty="0" err="1"/>
              <a:t>وتغيت</a:t>
            </a:r>
            <a:r>
              <a:rPr lang="ar-MA" sz="3000" b="1" dirty="0"/>
              <a:t> ( </a:t>
            </a:r>
            <a:r>
              <a:rPr lang="ar-MA" sz="3000" b="1" dirty="0" err="1"/>
              <a:t>سهبوعير</a:t>
            </a:r>
            <a:r>
              <a:rPr lang="ar-MA" sz="3000" b="1" dirty="0"/>
              <a:t>، </a:t>
            </a:r>
            <a:r>
              <a:rPr lang="ar-MA" sz="3000" b="1" dirty="0" err="1"/>
              <a:t>تجديت</a:t>
            </a:r>
            <a:r>
              <a:rPr lang="ar-MA" sz="3000" b="1" dirty="0"/>
              <a:t> وتحفرين</a:t>
            </a:r>
            <a:r>
              <a:rPr lang="ar-MA" sz="3000" b="1" dirty="0" err="1"/>
              <a:t>).</a:t>
            </a:r>
            <a:r>
              <a:rPr lang="ar-MA" sz="3000" b="1" dirty="0"/>
              <a:t> </a:t>
            </a:r>
            <a:endParaRPr lang="fr-FR" sz="3000" b="1" dirty="0"/>
          </a:p>
          <a:p>
            <a:pPr algn="r" rtl="1">
              <a:buNone/>
            </a:pPr>
            <a:endParaRPr lang="fr-FR" sz="2800" dirty="0"/>
          </a:p>
        </p:txBody>
      </p:sp>
      <p:sp>
        <p:nvSpPr>
          <p:cNvPr id="5" name="Flèche gauche 4"/>
          <p:cNvSpPr/>
          <p:nvPr/>
        </p:nvSpPr>
        <p:spPr>
          <a:xfrm>
            <a:off x="7743732" y="4337501"/>
            <a:ext cx="762384" cy="3467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1475656" y="260648"/>
            <a:ext cx="6336704" cy="646331"/>
          </a:xfrm>
          <a:prstGeom prst="rect">
            <a:avLst/>
          </a:prstGeom>
        </p:spPr>
        <p:txBody>
          <a:bodyPr wrap="square">
            <a:spAutoFit/>
          </a:bodyPr>
          <a:lstStyle/>
          <a:p>
            <a:pPr algn="ctr" rtl="1"/>
            <a:r>
              <a:rPr lang="ar-MA" sz="3600" b="1" dirty="0"/>
              <a:t> </a:t>
            </a:r>
            <a:r>
              <a:rPr lang="ar-MA" sz="3200" b="1" dirty="0"/>
              <a:t>أولا- بطاقة تعريفية(تابع</a:t>
            </a:r>
            <a:r>
              <a:rPr lang="ar-MA" sz="3200" b="1" dirty="0" err="1"/>
              <a:t>)</a:t>
            </a:r>
            <a:endParaRPr lang="fr-FR" sz="3200" dirty="0"/>
          </a:p>
        </p:txBody>
      </p:sp>
      <p:sp>
        <p:nvSpPr>
          <p:cNvPr id="10" name="Rectangle 9"/>
          <p:cNvSpPr/>
          <p:nvPr/>
        </p:nvSpPr>
        <p:spPr>
          <a:xfrm>
            <a:off x="395536" y="4653135"/>
            <a:ext cx="8424936" cy="523220"/>
          </a:xfrm>
          <a:prstGeom prst="rect">
            <a:avLst/>
          </a:prstGeom>
        </p:spPr>
        <p:txBody>
          <a:bodyPr wrap="square">
            <a:spAutoFit/>
          </a:bodyPr>
          <a:lstStyle/>
          <a:p>
            <a:pPr lvl="0" algn="just" rtl="1"/>
            <a:r>
              <a:rPr lang="ar-MA" sz="2800" b="1" dirty="0"/>
              <a:t>             </a:t>
            </a:r>
            <a:endParaRPr lang="fr-FR" sz="2800" b="1" dirty="0"/>
          </a:p>
        </p:txBody>
      </p:sp>
      <p:sp>
        <p:nvSpPr>
          <p:cNvPr id="9" name="Rectangle 8"/>
          <p:cNvSpPr/>
          <p:nvPr/>
        </p:nvSpPr>
        <p:spPr>
          <a:xfrm>
            <a:off x="539552" y="4293096"/>
            <a:ext cx="8147248" cy="1384995"/>
          </a:xfrm>
          <a:prstGeom prst="rect">
            <a:avLst/>
          </a:prstGeom>
        </p:spPr>
        <p:txBody>
          <a:bodyPr wrap="square">
            <a:spAutoFit/>
          </a:bodyPr>
          <a:lstStyle/>
          <a:p>
            <a:pPr algn="r" rtl="1"/>
            <a:r>
              <a:rPr lang="ar-MA" sz="2800" b="1" dirty="0"/>
              <a:t>             تتوزع الساكنة في فضاء </a:t>
            </a:r>
            <a:r>
              <a:rPr lang="ar-MA" sz="2800" b="1" dirty="0" err="1"/>
              <a:t>الدوارعلى</a:t>
            </a:r>
            <a:r>
              <a:rPr lang="ar-MA" sz="2800" b="1" dirty="0"/>
              <a:t> شكل تجمعات أو تكتلات صغيرة بمثابة أحياء تحمل أسماء: أجرد، المشرع، </a:t>
            </a:r>
            <a:r>
              <a:rPr lang="ar-MA" sz="2800" b="1" dirty="0" err="1"/>
              <a:t>إنيرز</a:t>
            </a:r>
            <a:r>
              <a:rPr lang="ar-MA" sz="2800" b="1" dirty="0"/>
              <a:t>، لبور،أغرم، لسير الحاج، سيدي لحسن </a:t>
            </a:r>
            <a:r>
              <a:rPr lang="ar-MA" sz="2800" b="1" dirty="0" err="1"/>
              <a:t>وتغيت</a:t>
            </a:r>
            <a:r>
              <a:rPr lang="ar-MA" sz="2800" b="1" dirty="0"/>
              <a:t>، (</a:t>
            </a:r>
            <a:r>
              <a:rPr lang="ar-MA" sz="2800" b="1" dirty="0" err="1"/>
              <a:t>سهبوعير</a:t>
            </a:r>
            <a:r>
              <a:rPr lang="ar-MA" sz="2800" b="1" dirty="0"/>
              <a:t> </a:t>
            </a:r>
            <a:r>
              <a:rPr lang="ar-MA" sz="2800" b="1" dirty="0" err="1"/>
              <a:t>وتجديت</a:t>
            </a:r>
            <a:r>
              <a:rPr lang="ar-MA" sz="2800" b="1" dirty="0"/>
              <a:t>). </a:t>
            </a:r>
            <a:endParaRPr lang="fr-FR" sz="2800" b="1" dirty="0"/>
          </a:p>
        </p:txBody>
      </p:sp>
      <p:sp>
        <p:nvSpPr>
          <p:cNvPr id="11" name="Flèche gauche 10"/>
          <p:cNvSpPr/>
          <p:nvPr/>
        </p:nvSpPr>
        <p:spPr>
          <a:xfrm>
            <a:off x="7793041" y="1859207"/>
            <a:ext cx="762384" cy="28454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1268760"/>
            <a:ext cx="8280920" cy="360040"/>
          </a:xfrm>
        </p:spPr>
        <p:txBody>
          <a:bodyPr>
            <a:noAutofit/>
          </a:bodyPr>
          <a:lstStyle/>
          <a:p>
            <a:pPr algn="r" rtl="1"/>
            <a:r>
              <a:rPr lang="ar-MA" sz="2800" b="1" dirty="0" err="1"/>
              <a:t>مجاليا</a:t>
            </a:r>
            <a:r>
              <a:rPr lang="ar-MA" sz="2800" b="1" dirty="0"/>
              <a:t>: الساكنة والمزارع</a:t>
            </a:r>
            <a:endParaRPr lang="fr-FR" sz="2800" b="1" dirty="0"/>
          </a:p>
        </p:txBody>
      </p:sp>
      <p:sp>
        <p:nvSpPr>
          <p:cNvPr id="4" name="Rectangle 3"/>
          <p:cNvSpPr/>
          <p:nvPr/>
        </p:nvSpPr>
        <p:spPr>
          <a:xfrm>
            <a:off x="755576" y="404664"/>
            <a:ext cx="7776864" cy="584775"/>
          </a:xfrm>
          <a:prstGeom prst="rect">
            <a:avLst/>
          </a:prstGeom>
        </p:spPr>
        <p:txBody>
          <a:bodyPr wrap="square">
            <a:spAutoFit/>
          </a:bodyPr>
          <a:lstStyle/>
          <a:p>
            <a:pPr algn="ctr" rtl="1"/>
            <a:r>
              <a:rPr lang="ar-MA" sz="3200" b="1" dirty="0"/>
              <a:t>أولا- بطاقة تعريفية(تابع</a:t>
            </a:r>
            <a:r>
              <a:rPr lang="ar-MA" sz="3200" b="1" dirty="0" err="1"/>
              <a:t>)</a:t>
            </a:r>
            <a:endParaRPr lang="fr-FR" sz="3200" dirty="0"/>
          </a:p>
        </p:txBody>
      </p:sp>
      <p:sp>
        <p:nvSpPr>
          <p:cNvPr id="6" name="ZoneTexte 5">
            <a:extLst>
              <a:ext uri="{FF2B5EF4-FFF2-40B4-BE49-F238E27FC236}">
                <a16:creationId xmlns:a16="http://schemas.microsoft.com/office/drawing/2014/main" id="{C2F3F38F-0A13-4A4E-88F2-0155D6AE970A}"/>
              </a:ext>
            </a:extLst>
          </p:cNvPr>
          <p:cNvSpPr txBox="1"/>
          <p:nvPr/>
        </p:nvSpPr>
        <p:spPr>
          <a:xfrm>
            <a:off x="755576" y="1908121"/>
            <a:ext cx="7776864" cy="461665"/>
          </a:xfrm>
          <a:prstGeom prst="rect">
            <a:avLst/>
          </a:prstGeom>
          <a:noFill/>
        </p:spPr>
        <p:txBody>
          <a:bodyPr wrap="square">
            <a:spAutoFit/>
          </a:bodyPr>
          <a:lstStyle/>
          <a:p>
            <a:pPr algn="r" rtl="1"/>
            <a:r>
              <a:rPr lang="ar-MA" sz="2400" b="1" dirty="0"/>
              <a:t>تمثل الدوائر الزرقاء مكان تواجد الساكنة والبقع الخضراء المزارع</a:t>
            </a:r>
            <a:endParaRPr lang="fr-FR" sz="2400" dirty="0"/>
          </a:p>
        </p:txBody>
      </p:sp>
      <p:pic>
        <p:nvPicPr>
          <p:cNvPr id="5" name="Image 4">
            <a:extLst>
              <a:ext uri="{FF2B5EF4-FFF2-40B4-BE49-F238E27FC236}">
                <a16:creationId xmlns:a16="http://schemas.microsoft.com/office/drawing/2014/main" id="{F8E2A4F6-F171-4CE0-8CB5-AD15797D13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547482"/>
            <a:ext cx="8280920" cy="3905854"/>
          </a:xfrm>
          <a:prstGeom prst="rect">
            <a:avLst/>
          </a:prstGeom>
        </p:spPr>
      </p:pic>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44824"/>
            <a:ext cx="8229600" cy="504056"/>
          </a:xfrm>
        </p:spPr>
        <p:txBody>
          <a:bodyPr>
            <a:noAutofit/>
          </a:bodyPr>
          <a:lstStyle/>
          <a:p>
            <a:pPr algn="r" rtl="1"/>
            <a:r>
              <a:rPr lang="ar-MA" sz="2800" b="1" dirty="0"/>
              <a:t>نسَبِيّاَ :</a:t>
            </a:r>
            <a:endParaRPr lang="fr-FR" sz="2800" b="1" dirty="0"/>
          </a:p>
        </p:txBody>
      </p:sp>
      <p:sp>
        <p:nvSpPr>
          <p:cNvPr id="4" name="Rectangle 3"/>
          <p:cNvSpPr/>
          <p:nvPr/>
        </p:nvSpPr>
        <p:spPr>
          <a:xfrm>
            <a:off x="1403648" y="548680"/>
            <a:ext cx="6912768" cy="584775"/>
          </a:xfrm>
          <a:prstGeom prst="rect">
            <a:avLst/>
          </a:prstGeom>
        </p:spPr>
        <p:txBody>
          <a:bodyPr wrap="square">
            <a:spAutoFit/>
          </a:bodyPr>
          <a:lstStyle/>
          <a:p>
            <a:pPr algn="ctr" rtl="1"/>
            <a:r>
              <a:rPr lang="ar-MA" sz="3200" b="1" dirty="0"/>
              <a:t>أولا- بطاقة تعريفية(تابع</a:t>
            </a:r>
            <a:r>
              <a:rPr lang="ar-MA" sz="3200" b="1" dirty="0" err="1"/>
              <a:t>)</a:t>
            </a:r>
            <a:endParaRPr lang="fr-FR" sz="3200" dirty="0"/>
          </a:p>
        </p:txBody>
      </p:sp>
      <p:sp>
        <p:nvSpPr>
          <p:cNvPr id="8" name="Rectangle 7"/>
          <p:cNvSpPr/>
          <p:nvPr/>
        </p:nvSpPr>
        <p:spPr>
          <a:xfrm rot="10800000" flipV="1">
            <a:off x="395536" y="2759006"/>
            <a:ext cx="8280920" cy="2246769"/>
          </a:xfrm>
          <a:prstGeom prst="rect">
            <a:avLst/>
          </a:prstGeom>
        </p:spPr>
        <p:txBody>
          <a:bodyPr wrap="square">
            <a:spAutoFit/>
          </a:bodyPr>
          <a:lstStyle/>
          <a:p>
            <a:pPr algn="just" rtl="1">
              <a:buNone/>
            </a:pPr>
            <a:r>
              <a:rPr lang="ar-MA" sz="2800" b="1" dirty="0"/>
              <a:t>ينتسب أيت مخشون إلى جدهم المدفون في عين المكان سيدي لحسن بن مخشون، والذي يرجع نسبه إلى سيدي امحمد بن أحمد المشهور بــ“ غراس الخيل“ المدفون في بلدة أنوال الواقعة بين مدينتي </a:t>
            </a:r>
            <a:r>
              <a:rPr lang="ar-MA" sz="2800" b="1" dirty="0" err="1"/>
              <a:t>تالسينت</a:t>
            </a:r>
            <a:r>
              <a:rPr lang="ar-MA" sz="2800" b="1" dirty="0"/>
              <a:t> </a:t>
            </a:r>
            <a:r>
              <a:rPr lang="ar-MA" sz="2800" b="1" dirty="0" err="1"/>
              <a:t>وتندرارة</a:t>
            </a:r>
            <a:r>
              <a:rPr lang="ar-MA" sz="2800" b="1" dirty="0"/>
              <a:t> بإقليم فجيج، والذي يعود نسبه بدوره إلى سيدي أحمد بن سيدي إدريس الأزهر المدفون في مدينة فاس. </a:t>
            </a:r>
            <a:endParaRPr lang="fr-FR" sz="2800" b="1"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rmAutofit fontScale="90000"/>
          </a:bodyPr>
          <a:lstStyle/>
          <a:p>
            <a:br>
              <a:rPr lang="ar-MA" b="1" dirty="0"/>
            </a:br>
            <a:r>
              <a:rPr lang="ar-MA" sz="3600" b="1" dirty="0"/>
              <a:t>أولا- بطاقة تعريفية(تابع</a:t>
            </a:r>
            <a:r>
              <a:rPr lang="ar-MA" sz="3600" b="1" dirty="0" err="1"/>
              <a:t>)</a:t>
            </a:r>
            <a:br>
              <a:rPr lang="fr-FR" sz="4000" dirty="0"/>
            </a:br>
            <a:endParaRPr lang="fr-FR" sz="4000" dirty="0"/>
          </a:p>
        </p:txBody>
      </p:sp>
      <p:sp>
        <p:nvSpPr>
          <p:cNvPr id="3" name="Espace réservé du texte 2"/>
          <p:cNvSpPr>
            <a:spLocks noGrp="1"/>
          </p:cNvSpPr>
          <p:nvPr>
            <p:ph type="body" idx="1"/>
          </p:nvPr>
        </p:nvSpPr>
        <p:spPr>
          <a:xfrm>
            <a:off x="179512" y="1772816"/>
            <a:ext cx="4040188" cy="1008112"/>
          </a:xfrm>
        </p:spPr>
        <p:txBody>
          <a:bodyPr>
            <a:normAutofit fontScale="25000" lnSpcReduction="20000"/>
          </a:bodyPr>
          <a:lstStyle/>
          <a:p>
            <a:endParaRPr lang="ar-MA" dirty="0"/>
          </a:p>
          <a:p>
            <a:pPr algn="r" rtl="1"/>
            <a:endParaRPr lang="ar-MA" sz="4500" dirty="0"/>
          </a:p>
          <a:p>
            <a:pPr algn="r" rtl="1"/>
            <a:r>
              <a:rPr lang="ar-MA" sz="6000" dirty="0"/>
              <a:t>ضريح سيدي امحمد بن أحمد غراس الخيل ببلدة أنوال</a:t>
            </a:r>
            <a:endParaRPr lang="fr-FR" sz="6000" dirty="0"/>
          </a:p>
          <a:p>
            <a:endParaRPr lang="fr-FR" dirty="0"/>
          </a:p>
        </p:txBody>
      </p:sp>
      <p:sp>
        <p:nvSpPr>
          <p:cNvPr id="5" name="Espace réservé du texte 4"/>
          <p:cNvSpPr>
            <a:spLocks noGrp="1"/>
          </p:cNvSpPr>
          <p:nvPr>
            <p:ph type="body" sz="quarter" idx="3"/>
          </p:nvPr>
        </p:nvSpPr>
        <p:spPr>
          <a:xfrm>
            <a:off x="4716016" y="2060848"/>
            <a:ext cx="3970784" cy="720080"/>
          </a:xfrm>
        </p:spPr>
        <p:txBody>
          <a:bodyPr>
            <a:normAutofit fontScale="25000" lnSpcReduction="20000"/>
          </a:bodyPr>
          <a:lstStyle/>
          <a:p>
            <a:pPr algn="r" rtl="1"/>
            <a:endParaRPr lang="ar-MA" sz="4000" dirty="0"/>
          </a:p>
          <a:p>
            <a:pPr algn="r" rtl="1"/>
            <a:r>
              <a:rPr lang="ar-MA" sz="6000" dirty="0"/>
              <a:t>ضريح سيدي لحسن بن مخشون بدوار أيت مخشون</a:t>
            </a:r>
            <a:endParaRPr lang="fr-FR" sz="6000" dirty="0"/>
          </a:p>
          <a:p>
            <a:endParaRPr lang="fr-FR" dirty="0"/>
          </a:p>
        </p:txBody>
      </p:sp>
      <p:sp>
        <p:nvSpPr>
          <p:cNvPr id="7" name="Titre 1"/>
          <p:cNvSpPr txBox="1">
            <a:spLocks/>
          </p:cNvSpPr>
          <p:nvPr/>
        </p:nvSpPr>
        <p:spPr>
          <a:xfrm>
            <a:off x="609600" y="1268760"/>
            <a:ext cx="8229600" cy="648072"/>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lang="ar-MA" sz="3200" b="1" dirty="0">
              <a:latin typeface="+mj-lt"/>
              <a:ea typeface="+mj-ea"/>
              <a:cs typeface="+mj-cs"/>
            </a:endParaRPr>
          </a:p>
          <a:p>
            <a:pPr marL="0" marR="0" lvl="0" indent="0" algn="r" defTabSz="914400" rtl="0" eaLnBrk="1" fontAlgn="auto" latinLnBrk="0" hangingPunct="1">
              <a:lnSpc>
                <a:spcPct val="100000"/>
              </a:lnSpc>
              <a:spcBef>
                <a:spcPct val="0"/>
              </a:spcBef>
              <a:spcAft>
                <a:spcPts val="0"/>
              </a:spcAft>
              <a:buClrTx/>
              <a:buSzTx/>
              <a:buFontTx/>
              <a:buNone/>
              <a:tabLst/>
              <a:defRPr/>
            </a:pPr>
            <a:br>
              <a:rPr kumimoji="0" lang="fr-FR" sz="3200" b="0" i="0" u="none" strike="noStrike" kern="1200" cap="none" spc="0" normalizeH="0" baseline="0" noProof="0" dirty="0">
                <a:ln>
                  <a:noFill/>
                </a:ln>
                <a:solidFill>
                  <a:schemeClr val="tx1"/>
                </a:solidFill>
                <a:effectLst/>
                <a:uLnTx/>
                <a:uFillTx/>
                <a:latin typeface="+mj-lt"/>
                <a:ea typeface="+mj-ea"/>
                <a:cs typeface="+mj-cs"/>
              </a:rPr>
            </a:br>
            <a:endParaRPr kumimoji="0" lang="fr-FR"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8" name="Picture 1" descr="F:\docs à inserer 2  décembre 2014\Diverses photos\DSC01219.JPG"/>
          <p:cNvPicPr>
            <a:picLocks noGrp="1" noChangeAspect="1" noChangeArrowheads="1"/>
          </p:cNvPicPr>
          <p:nvPr>
            <p:ph sz="quarter" idx="4"/>
          </p:nvPr>
        </p:nvPicPr>
        <p:blipFill>
          <a:blip r:embed="rId2" cstate="print"/>
          <a:srcRect/>
          <a:stretch>
            <a:fillRect/>
          </a:stretch>
        </p:blipFill>
        <p:spPr bwMode="auto">
          <a:xfrm>
            <a:off x="4785923" y="2924944"/>
            <a:ext cx="4178566" cy="3744416"/>
          </a:xfrm>
          <a:prstGeom prst="rect">
            <a:avLst/>
          </a:prstGeom>
          <a:noFill/>
        </p:spPr>
      </p:pic>
      <p:pic>
        <p:nvPicPr>
          <p:cNvPr id="9" name="Picture 2" descr="D:\Produits Cam sony Cyberschoot\102MSDCF\DSC00292.JPG"/>
          <p:cNvPicPr>
            <a:picLocks noGrp="1" noChangeAspect="1" noChangeArrowheads="1"/>
          </p:cNvPicPr>
          <p:nvPr>
            <p:ph sz="half" idx="2"/>
          </p:nvPr>
        </p:nvPicPr>
        <p:blipFill>
          <a:blip r:embed="rId3" cstate="print"/>
          <a:srcRect/>
          <a:stretch>
            <a:fillRect/>
          </a:stretch>
        </p:blipFill>
        <p:spPr bwMode="auto">
          <a:xfrm>
            <a:off x="179512" y="2924943"/>
            <a:ext cx="4464496" cy="3744417"/>
          </a:xfrm>
          <a:prstGeom prst="rect">
            <a:avLst/>
          </a:prstGeom>
          <a:noFill/>
        </p:spPr>
      </p:pic>
      <p:sp>
        <p:nvSpPr>
          <p:cNvPr id="10" name="Rectangle 9"/>
          <p:cNvSpPr/>
          <p:nvPr/>
        </p:nvSpPr>
        <p:spPr>
          <a:xfrm>
            <a:off x="5940152" y="1412776"/>
            <a:ext cx="2808312" cy="523220"/>
          </a:xfrm>
          <a:prstGeom prst="rect">
            <a:avLst/>
          </a:prstGeom>
        </p:spPr>
        <p:txBody>
          <a:bodyPr wrap="square">
            <a:spAutoFit/>
          </a:bodyPr>
          <a:lstStyle/>
          <a:p>
            <a:pPr lvl="0" algn="r">
              <a:spcBef>
                <a:spcPct val="0"/>
              </a:spcBef>
              <a:defRPr/>
            </a:pPr>
            <a:r>
              <a:rPr lang="ar-MA" sz="2800" b="1" dirty="0"/>
              <a:t>نسبيا</a:t>
            </a:r>
            <a:r>
              <a:rPr lang="ar-MA" sz="2800" b="1" dirty="0">
                <a:sym typeface="Wingdings" panose="05000000000000000000" pitchFamily="2" charset="2"/>
              </a:rPr>
              <a:t> (تابع):</a:t>
            </a:r>
            <a:endParaRPr lang="ar-MA" sz="2800" b="1"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107504" y="1412776"/>
            <a:ext cx="8712968" cy="504056"/>
          </a:xfrm>
        </p:spPr>
        <p:txBody>
          <a:bodyPr>
            <a:normAutofit fontScale="90000"/>
          </a:bodyPr>
          <a:lstStyle/>
          <a:p>
            <a:pPr algn="r" rtl="1"/>
            <a:br>
              <a:rPr lang="ar-MA" sz="2400" dirty="0"/>
            </a:br>
            <a:endParaRPr lang="fr-FR" sz="2400" dirty="0"/>
          </a:p>
        </p:txBody>
      </p:sp>
      <p:sp>
        <p:nvSpPr>
          <p:cNvPr id="8" name="Espace réservé du texte 7"/>
          <p:cNvSpPr>
            <a:spLocks noGrp="1"/>
          </p:cNvSpPr>
          <p:nvPr>
            <p:ph type="body" idx="1"/>
          </p:nvPr>
        </p:nvSpPr>
        <p:spPr>
          <a:xfrm>
            <a:off x="722313" y="332657"/>
            <a:ext cx="7772400" cy="648071"/>
          </a:xfrm>
        </p:spPr>
        <p:txBody>
          <a:bodyPr>
            <a:noAutofit/>
          </a:bodyPr>
          <a:lstStyle/>
          <a:p>
            <a:pPr algn="ctr" rtl="1"/>
            <a:r>
              <a:rPr lang="ar-MA" sz="3200" b="1" dirty="0">
                <a:solidFill>
                  <a:schemeClr val="tx1"/>
                </a:solidFill>
              </a:rPr>
              <a:t>أولا- بطاقة تعريفية( تابع</a:t>
            </a:r>
            <a:r>
              <a:rPr lang="ar-MA" sz="3200" b="1" dirty="0" err="1">
                <a:solidFill>
                  <a:schemeClr val="tx1"/>
                </a:solidFill>
              </a:rPr>
              <a:t>)</a:t>
            </a:r>
            <a:endParaRPr lang="fr-FR" sz="3200" b="1" dirty="0">
              <a:solidFill>
                <a:schemeClr val="tx1"/>
              </a:solidFill>
            </a:endParaRPr>
          </a:p>
        </p:txBody>
      </p:sp>
      <p:graphicFrame>
        <p:nvGraphicFramePr>
          <p:cNvPr id="27" name="Tableau 26"/>
          <p:cNvGraphicFramePr>
            <a:graphicFrameLocks noGrp="1"/>
          </p:cNvGraphicFramePr>
          <p:nvPr>
            <p:extLst>
              <p:ext uri="{D42A27DB-BD31-4B8C-83A1-F6EECF244321}">
                <p14:modId xmlns:p14="http://schemas.microsoft.com/office/powerpoint/2010/main" val="3687517839"/>
              </p:ext>
            </p:extLst>
          </p:nvPr>
        </p:nvGraphicFramePr>
        <p:xfrm>
          <a:off x="107504" y="1693519"/>
          <a:ext cx="8856985" cy="3840480"/>
        </p:xfrm>
        <a:graphic>
          <a:graphicData uri="http://schemas.openxmlformats.org/drawingml/2006/table">
            <a:tbl>
              <a:tblPr firstRow="1" bandRow="1">
                <a:tableStyleId>{5C22544A-7EE6-4342-B048-85BDC9FD1C3A}</a:tableStyleId>
              </a:tblPr>
              <a:tblGrid>
                <a:gridCol w="1771397">
                  <a:extLst>
                    <a:ext uri="{9D8B030D-6E8A-4147-A177-3AD203B41FA5}">
                      <a16:colId xmlns:a16="http://schemas.microsoft.com/office/drawing/2014/main" val="20000"/>
                    </a:ext>
                  </a:extLst>
                </a:gridCol>
                <a:gridCol w="1252939">
                  <a:extLst>
                    <a:ext uri="{9D8B030D-6E8A-4147-A177-3AD203B41FA5}">
                      <a16:colId xmlns:a16="http://schemas.microsoft.com/office/drawing/2014/main" val="20001"/>
                    </a:ext>
                  </a:extLst>
                </a:gridCol>
                <a:gridCol w="2448272">
                  <a:extLst>
                    <a:ext uri="{9D8B030D-6E8A-4147-A177-3AD203B41FA5}">
                      <a16:colId xmlns:a16="http://schemas.microsoft.com/office/drawing/2014/main" val="20002"/>
                    </a:ext>
                  </a:extLst>
                </a:gridCol>
                <a:gridCol w="1728192">
                  <a:extLst>
                    <a:ext uri="{9D8B030D-6E8A-4147-A177-3AD203B41FA5}">
                      <a16:colId xmlns:a16="http://schemas.microsoft.com/office/drawing/2014/main" val="20003"/>
                    </a:ext>
                  </a:extLst>
                </a:gridCol>
                <a:gridCol w="1656185">
                  <a:extLst>
                    <a:ext uri="{9D8B030D-6E8A-4147-A177-3AD203B41FA5}">
                      <a16:colId xmlns:a16="http://schemas.microsoft.com/office/drawing/2014/main" val="20004"/>
                    </a:ext>
                  </a:extLst>
                </a:gridCol>
              </a:tblGrid>
              <a:tr h="1003766">
                <a:tc>
                  <a:txBody>
                    <a:bodyPr/>
                    <a:lstStyle/>
                    <a:p>
                      <a:pPr algn="ctr" rtl="1"/>
                      <a:r>
                        <a:rPr lang="ar-MA" sz="2000" b="1" dirty="0"/>
                        <a:t>محمد</a:t>
                      </a:r>
                    </a:p>
                    <a:p>
                      <a:pPr algn="ctr" rtl="1"/>
                      <a:r>
                        <a:rPr lang="ar-MA" sz="2000" b="1" dirty="0"/>
                        <a:t>( أيت محمد </a:t>
                      </a:r>
                      <a:r>
                        <a:rPr lang="ar-MA" sz="2000" b="1" dirty="0" err="1"/>
                        <a:t>امخشون)</a:t>
                      </a:r>
                      <a:endParaRPr lang="fr-FR" sz="2000" b="1" dirty="0"/>
                    </a:p>
                  </a:txBody>
                  <a:tcPr/>
                </a:tc>
                <a:tc>
                  <a:txBody>
                    <a:bodyPr/>
                    <a:lstStyle/>
                    <a:p>
                      <a:pPr algn="ctr" rtl="1"/>
                      <a:r>
                        <a:rPr lang="ar-MA" sz="2000" b="1" dirty="0"/>
                        <a:t>يوسف</a:t>
                      </a:r>
                    </a:p>
                    <a:p>
                      <a:pPr algn="ctr" rtl="1"/>
                      <a:r>
                        <a:rPr lang="ar-MA" sz="2000" b="1" dirty="0"/>
                        <a:t> (أيت عقى</a:t>
                      </a:r>
                      <a:r>
                        <a:rPr lang="ar-MA" sz="2000" b="1" dirty="0" err="1"/>
                        <a:t>)</a:t>
                      </a:r>
                      <a:endParaRPr lang="fr-FR" sz="2000" b="1" dirty="0"/>
                    </a:p>
                  </a:txBody>
                  <a:tcPr/>
                </a:tc>
                <a:tc>
                  <a:txBody>
                    <a:bodyPr/>
                    <a:lstStyle/>
                    <a:p>
                      <a:pPr algn="ctr" rtl="1"/>
                      <a:r>
                        <a:rPr lang="ar-MA" sz="2000" b="1" dirty="0"/>
                        <a:t> سعيد</a:t>
                      </a:r>
                    </a:p>
                    <a:p>
                      <a:pPr algn="ctr" rtl="1"/>
                      <a:r>
                        <a:rPr lang="ar-MA" sz="2000" b="1" dirty="0"/>
                        <a:t>(أيت سعيد </a:t>
                      </a:r>
                      <a:r>
                        <a:rPr lang="ar-MA" sz="2000" b="1" dirty="0" err="1"/>
                        <a:t>أمخشون</a:t>
                      </a:r>
                      <a:r>
                        <a:rPr lang="ar-MA" sz="2000" b="1" dirty="0"/>
                        <a:t>)</a:t>
                      </a:r>
                      <a:endParaRPr lang="fr-FR" sz="2000" b="1" dirty="0"/>
                    </a:p>
                  </a:txBody>
                  <a:tcPr/>
                </a:tc>
                <a:tc>
                  <a:txBody>
                    <a:bodyPr/>
                    <a:lstStyle/>
                    <a:p>
                      <a:pPr algn="ctr" rtl="1"/>
                      <a:r>
                        <a:rPr lang="ar-MA" sz="2000" b="1" dirty="0"/>
                        <a:t> عبد الرحمن</a:t>
                      </a:r>
                    </a:p>
                  </a:txBody>
                  <a:tcPr/>
                </a:tc>
                <a:tc>
                  <a:txBody>
                    <a:bodyPr/>
                    <a:lstStyle/>
                    <a:p>
                      <a:pPr algn="ctr" rtl="1"/>
                      <a:r>
                        <a:rPr lang="ar-MA" sz="2000" b="1" dirty="0"/>
                        <a:t> علي</a:t>
                      </a:r>
                    </a:p>
                    <a:p>
                      <a:pPr algn="ctr" rtl="1"/>
                      <a:r>
                        <a:rPr lang="ar-MA" sz="2000" b="1" dirty="0"/>
                        <a:t>( أيت علي </a:t>
                      </a:r>
                      <a:r>
                        <a:rPr lang="ar-MA" sz="2000" b="1" dirty="0" err="1"/>
                        <a:t>أمخشون</a:t>
                      </a:r>
                      <a:r>
                        <a:rPr lang="ar-MA" sz="2000" b="1" dirty="0"/>
                        <a:t>)</a:t>
                      </a:r>
                      <a:endParaRPr lang="fr-FR" sz="2000" b="1" dirty="0"/>
                    </a:p>
                  </a:txBody>
                  <a:tcPr/>
                </a:tc>
                <a:extLst>
                  <a:ext uri="{0D108BD9-81ED-4DB2-BD59-A6C34878D82A}">
                    <a16:rowId xmlns:a16="http://schemas.microsoft.com/office/drawing/2014/main" val="10000"/>
                  </a:ext>
                </a:extLst>
              </a:tr>
              <a:tr h="2524625">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MA" sz="2000" b="1" dirty="0"/>
                        <a:t>إليه يرجع نسب </a:t>
                      </a:r>
                      <a:r>
                        <a:rPr lang="ar-MA" sz="2000" b="1" dirty="0" err="1"/>
                        <a:t>عائلات:</a:t>
                      </a:r>
                      <a:endParaRPr lang="ar-MA" sz="2000" b="1" dirty="0"/>
                    </a:p>
                    <a:p>
                      <a:pPr marL="0" marR="0" indent="0" algn="ctr" defTabSz="914400" rtl="1" eaLnBrk="1" fontAlgn="auto" latinLnBrk="0" hangingPunct="1">
                        <a:lnSpc>
                          <a:spcPct val="100000"/>
                        </a:lnSpc>
                        <a:spcBef>
                          <a:spcPts val="0"/>
                        </a:spcBef>
                        <a:spcAft>
                          <a:spcPts val="0"/>
                        </a:spcAft>
                        <a:buClrTx/>
                        <a:buSzTx/>
                        <a:buFontTx/>
                        <a:buNone/>
                        <a:tabLst/>
                        <a:defRPr/>
                      </a:pPr>
                      <a:r>
                        <a:rPr lang="ar-MA" sz="2000" b="1" dirty="0"/>
                        <a:t>أفتيس</a:t>
                      </a:r>
                      <a:r>
                        <a:rPr lang="fr-FR" sz="2000" b="1" dirty="0"/>
                        <a:t>/ </a:t>
                      </a:r>
                      <a:r>
                        <a:rPr lang="ar-MA" sz="2000" b="1" dirty="0"/>
                        <a:t>أجرد/</a:t>
                      </a:r>
                      <a:r>
                        <a:rPr lang="ar-MA" sz="2000" b="1" dirty="0" err="1"/>
                        <a:t>بوتالوزت</a:t>
                      </a:r>
                      <a:r>
                        <a:rPr lang="ar-MA" sz="2000" b="1" dirty="0"/>
                        <a:t> /</a:t>
                      </a:r>
                      <a:r>
                        <a:rPr lang="ar-MA" sz="2000" b="1" dirty="0" err="1"/>
                        <a:t>تالوزت/المشرع/</a:t>
                      </a:r>
                      <a:endParaRPr lang="ar-MA" sz="2000" b="1" dirty="0"/>
                    </a:p>
                    <a:p>
                      <a:pPr marL="0" marR="0" indent="0" algn="ctr" defTabSz="914400" rtl="1" eaLnBrk="1" fontAlgn="auto" latinLnBrk="0" hangingPunct="1">
                        <a:lnSpc>
                          <a:spcPct val="100000"/>
                        </a:lnSpc>
                        <a:spcBef>
                          <a:spcPts val="0"/>
                        </a:spcBef>
                        <a:spcAft>
                          <a:spcPts val="0"/>
                        </a:spcAft>
                        <a:buClrTx/>
                        <a:buSzTx/>
                        <a:buFontTx/>
                        <a:buNone/>
                        <a:tabLst/>
                        <a:defRPr/>
                      </a:pPr>
                      <a:r>
                        <a:rPr lang="ar-MA" sz="2000" b="1" dirty="0"/>
                        <a:t>ابن </a:t>
                      </a:r>
                      <a:r>
                        <a:rPr lang="ar-MA" sz="2000" b="1" dirty="0" err="1"/>
                        <a:t>علا...</a:t>
                      </a:r>
                      <a:endParaRPr lang="fr-FR" sz="2000" b="1" dirty="0"/>
                    </a:p>
                    <a:p>
                      <a:pPr algn="ctr"/>
                      <a:endParaRPr lang="fr-FR" sz="2000" b="1" dirty="0"/>
                    </a:p>
                  </a:txBody>
                  <a:tcPr/>
                </a:tc>
                <a:tc>
                  <a:txBody>
                    <a:bodyPr/>
                    <a:lstStyle/>
                    <a:p>
                      <a:pPr algn="ctr" rtl="1"/>
                      <a:r>
                        <a:rPr lang="ar-MA" sz="2000" b="1" dirty="0"/>
                        <a:t> من نسله عائلة أفقير</a:t>
                      </a:r>
                      <a:endParaRPr lang="fr-FR" sz="2000" b="1" dirty="0"/>
                    </a:p>
                  </a:txBody>
                  <a:tcPr/>
                </a:tc>
                <a:tc>
                  <a:txBody>
                    <a:bodyPr/>
                    <a:lstStyle/>
                    <a:p>
                      <a:pPr algn="ctr" rtl="1"/>
                      <a:r>
                        <a:rPr lang="ar-MA" sz="2000" b="1" dirty="0"/>
                        <a:t>إليه تنتسب العائلات </a:t>
                      </a:r>
                      <a:r>
                        <a:rPr lang="ar-MA" sz="2000" b="1" dirty="0" err="1"/>
                        <a:t>التالية:</a:t>
                      </a:r>
                      <a:endParaRPr lang="ar-MA" sz="2000" b="1" dirty="0"/>
                    </a:p>
                    <a:p>
                      <a:pPr algn="ctr" rtl="1"/>
                      <a:r>
                        <a:rPr lang="ar-MA" sz="2000" b="1" dirty="0" err="1"/>
                        <a:t>انرز</a:t>
                      </a:r>
                      <a:r>
                        <a:rPr lang="ar-MA" sz="2000" b="1" dirty="0"/>
                        <a:t>/</a:t>
                      </a:r>
                      <a:r>
                        <a:rPr lang="ar-MA" sz="2000" b="1" dirty="0" err="1"/>
                        <a:t>إنيرز</a:t>
                      </a:r>
                      <a:r>
                        <a:rPr lang="ar-MA" sz="2000" b="1" dirty="0"/>
                        <a:t>/</a:t>
                      </a:r>
                      <a:r>
                        <a:rPr lang="ar-MA" sz="2000" b="1" dirty="0" err="1"/>
                        <a:t>أوالشيخ</a:t>
                      </a:r>
                      <a:endParaRPr lang="ar-MA" sz="2000" b="1" dirty="0"/>
                    </a:p>
                    <a:p>
                      <a:pPr algn="ctr" rtl="1"/>
                      <a:r>
                        <a:rPr lang="ar-MA" sz="2000" b="1" dirty="0" err="1"/>
                        <a:t>سككري</a:t>
                      </a:r>
                      <a:r>
                        <a:rPr lang="ar-MA" sz="2000" b="1" dirty="0"/>
                        <a:t>/بين </a:t>
                      </a:r>
                      <a:r>
                        <a:rPr lang="ar-MA" sz="2000" b="1" dirty="0" err="1"/>
                        <a:t>الويدان</a:t>
                      </a:r>
                      <a:r>
                        <a:rPr lang="ar-MA" sz="2000" b="1" dirty="0"/>
                        <a:t> /</a:t>
                      </a:r>
                      <a:r>
                        <a:rPr lang="ar-MA" sz="2000" b="1" dirty="0" err="1"/>
                        <a:t>إجروساون</a:t>
                      </a:r>
                      <a:r>
                        <a:rPr lang="ar-MA" sz="2000" b="1" dirty="0"/>
                        <a:t> /</a:t>
                      </a:r>
                      <a:r>
                        <a:rPr lang="ar-MA" sz="2000" b="1" dirty="0" err="1"/>
                        <a:t>أمخشون</a:t>
                      </a:r>
                      <a:r>
                        <a:rPr lang="ar-MA" sz="2000" b="1" dirty="0"/>
                        <a:t>/</a:t>
                      </a:r>
                      <a:r>
                        <a:rPr lang="ar-MA" sz="2000" b="1" dirty="0" err="1"/>
                        <a:t>بوعجب</a:t>
                      </a:r>
                      <a:r>
                        <a:rPr lang="ar-MA" sz="2000" b="1" dirty="0"/>
                        <a:t>/</a:t>
                      </a:r>
                      <a:r>
                        <a:rPr lang="ar-MA" sz="2000" b="1" dirty="0" err="1"/>
                        <a:t>بوعجبان</a:t>
                      </a:r>
                      <a:r>
                        <a:rPr lang="ar-MA" sz="2000" b="1" dirty="0"/>
                        <a:t>/أبن </a:t>
                      </a:r>
                      <a:r>
                        <a:rPr lang="ar-MA" sz="2000" b="1" dirty="0" err="1"/>
                        <a:t>عقى</a:t>
                      </a:r>
                      <a:r>
                        <a:rPr lang="ar-MA" sz="2000" b="1" dirty="0"/>
                        <a:t>...</a:t>
                      </a:r>
                      <a:endParaRPr lang="fr-FR" sz="2000" b="1" dirty="0"/>
                    </a:p>
                  </a:txBody>
                  <a:tcPr/>
                </a:tc>
                <a:tc>
                  <a:txBody>
                    <a:bodyPr/>
                    <a:lstStyle/>
                    <a:p>
                      <a:pPr algn="ctr" rtl="1"/>
                      <a:r>
                        <a:rPr lang="ar-MA" sz="2000" b="1" dirty="0"/>
                        <a:t>لم يعقب ذكرا وقسمت تركته على بناته الأربع، </a:t>
                      </a:r>
                      <a:r>
                        <a:rPr lang="ar-MA" sz="2000" b="1" dirty="0" err="1"/>
                        <a:t>إثنتان</a:t>
                      </a:r>
                      <a:r>
                        <a:rPr lang="ar-MA" sz="2000" b="1" dirty="0"/>
                        <a:t> منهما تزوجتا من </a:t>
                      </a:r>
                      <a:r>
                        <a:rPr lang="ar-MA" sz="2000" b="1" baseline="0" dirty="0"/>
                        <a:t>أبناء سيدي يوسف بن سيدي أمحمد بن الولي الصالح سيدي علي بن يحيى</a:t>
                      </a:r>
                      <a:endParaRPr lang="fr-FR" sz="20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ar-MA" sz="2000" b="1" dirty="0"/>
                        <a:t> منه تنحدر العائلات </a:t>
                      </a:r>
                      <a:r>
                        <a:rPr lang="ar-MA" sz="2000" b="1" dirty="0" err="1"/>
                        <a:t>لللأسماء</a:t>
                      </a:r>
                      <a:r>
                        <a:rPr lang="ar-MA" sz="2000" b="1" dirty="0"/>
                        <a:t> العائلية: </a:t>
                      </a:r>
                      <a:r>
                        <a:rPr lang="ar-MA" sz="2000" b="1" dirty="0" err="1"/>
                        <a:t>بولحرمل</a:t>
                      </a:r>
                      <a:r>
                        <a:rPr lang="ar-MA" sz="2000" b="1" dirty="0"/>
                        <a:t>، أمزيان، </a:t>
                      </a:r>
                      <a:r>
                        <a:rPr lang="ar-MA" sz="2000" b="1" dirty="0" err="1"/>
                        <a:t>أمقران</a:t>
                      </a:r>
                      <a:r>
                        <a:rPr lang="ar-MA" sz="2000" b="1" dirty="0"/>
                        <a:t>، </a:t>
                      </a:r>
                      <a:r>
                        <a:rPr lang="ar-MA" sz="2000" b="1" dirty="0" err="1"/>
                        <a:t>الباز،بولحجور</a:t>
                      </a:r>
                      <a:r>
                        <a:rPr lang="ar-MA" sz="2000" b="1" dirty="0"/>
                        <a:t>...</a:t>
                      </a:r>
                      <a:endParaRPr lang="fr-FR" sz="2000" b="1" dirty="0"/>
                    </a:p>
                    <a:p>
                      <a:pPr algn="ctr"/>
                      <a:endParaRPr lang="fr-FR" sz="2000" b="1" dirty="0"/>
                    </a:p>
                  </a:txBody>
                  <a:tcPr/>
                </a:tc>
                <a:extLst>
                  <a:ext uri="{0D108BD9-81ED-4DB2-BD59-A6C34878D82A}">
                    <a16:rowId xmlns:a16="http://schemas.microsoft.com/office/drawing/2014/main" val="10001"/>
                  </a:ext>
                </a:extLst>
              </a:tr>
            </a:tbl>
          </a:graphicData>
        </a:graphic>
      </p:graphicFrame>
      <p:sp>
        <p:nvSpPr>
          <p:cNvPr id="6" name="Rectangle 5"/>
          <p:cNvSpPr/>
          <p:nvPr/>
        </p:nvSpPr>
        <p:spPr>
          <a:xfrm>
            <a:off x="2987824" y="980729"/>
            <a:ext cx="5832648" cy="523220"/>
          </a:xfrm>
          <a:prstGeom prst="rect">
            <a:avLst/>
          </a:prstGeom>
        </p:spPr>
        <p:txBody>
          <a:bodyPr wrap="square">
            <a:spAutoFit/>
          </a:bodyPr>
          <a:lstStyle/>
          <a:p>
            <a:pPr algn="r" rtl="1"/>
            <a:r>
              <a:rPr lang="ar-MA" sz="2800" b="1" dirty="0"/>
              <a:t>نسبيا (تابع): أبناء سيدي لحسن بن مخشون:</a:t>
            </a:r>
            <a:endParaRPr lang="fr-FR" sz="2800" b="1" dirty="0"/>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Autofit/>
          </a:bodyPr>
          <a:lstStyle/>
          <a:p>
            <a:pPr rtl="1"/>
            <a:r>
              <a:rPr lang="ar-MA" sz="3200" b="1" dirty="0"/>
              <a:t>أولا- بطاقة </a:t>
            </a:r>
            <a:r>
              <a:rPr lang="ar-MA" sz="3200" b="1" dirty="0" err="1"/>
              <a:t>تعريفية </a:t>
            </a:r>
            <a:r>
              <a:rPr lang="ar-MA" sz="3200" b="1" dirty="0"/>
              <a:t>(تابع</a:t>
            </a:r>
            <a:r>
              <a:rPr lang="ar-MA" sz="3200" b="1" dirty="0" err="1"/>
              <a:t>)</a:t>
            </a:r>
            <a:endParaRPr lang="fr-FR" sz="3200" b="1" dirty="0"/>
          </a:p>
        </p:txBody>
      </p:sp>
      <p:pic>
        <p:nvPicPr>
          <p:cNvPr id="1026" name="Picture 2" descr="C:\Users\hp\Desktop\DSC_1111.JPG"/>
          <p:cNvPicPr>
            <a:picLocks noGrp="1" noChangeAspect="1" noChangeArrowheads="1"/>
          </p:cNvPicPr>
          <p:nvPr>
            <p:ph idx="1"/>
          </p:nvPr>
        </p:nvPicPr>
        <p:blipFill>
          <a:blip r:embed="rId2" cstate="print"/>
          <a:srcRect/>
          <a:stretch>
            <a:fillRect/>
          </a:stretch>
        </p:blipFill>
        <p:spPr bwMode="auto">
          <a:xfrm>
            <a:off x="251521" y="2440053"/>
            <a:ext cx="8568952" cy="4328831"/>
          </a:xfrm>
          <a:prstGeom prst="rect">
            <a:avLst/>
          </a:prstGeom>
          <a:noFill/>
        </p:spPr>
      </p:pic>
      <p:sp>
        <p:nvSpPr>
          <p:cNvPr id="6" name="ZoneTexte 5">
            <a:extLst>
              <a:ext uri="{FF2B5EF4-FFF2-40B4-BE49-F238E27FC236}">
                <a16:creationId xmlns:a16="http://schemas.microsoft.com/office/drawing/2014/main" id="{26362E1F-FE74-439A-B8EA-06BC65AECDC7}"/>
              </a:ext>
            </a:extLst>
          </p:cNvPr>
          <p:cNvSpPr txBox="1"/>
          <p:nvPr/>
        </p:nvSpPr>
        <p:spPr>
          <a:xfrm>
            <a:off x="457200" y="1052736"/>
            <a:ext cx="8229600" cy="954107"/>
          </a:xfrm>
          <a:prstGeom prst="rect">
            <a:avLst/>
          </a:prstGeom>
          <a:noFill/>
        </p:spPr>
        <p:txBody>
          <a:bodyPr wrap="square">
            <a:spAutoFit/>
          </a:bodyPr>
          <a:lstStyle/>
          <a:p>
            <a:pPr algn="r" rtl="1"/>
            <a:r>
              <a:rPr lang="ar-MA" sz="2800" b="1" dirty="0"/>
              <a:t>منظر عام لجزء من  دوار أيت مخشون :</a:t>
            </a:r>
          </a:p>
          <a:p>
            <a:pPr algn="r" rtl="1"/>
            <a:r>
              <a:rPr lang="ar-MA" sz="2800" b="1" dirty="0"/>
              <a:t>                          </a:t>
            </a:r>
            <a:r>
              <a:rPr lang="ar-MA" sz="2400" b="1" dirty="0"/>
              <a:t>من الجنوب الشرقي حوالي سنة </a:t>
            </a:r>
            <a:r>
              <a:rPr lang="fr-FR" sz="2400" b="1" dirty="0"/>
              <a:t>2O16</a:t>
            </a:r>
            <a:endParaRPr lang="fr-FR" sz="2400" dirty="0"/>
          </a:p>
        </p:txBody>
      </p:sp>
    </p:spTree>
    <p:extLst>
      <p:ext uri="{BB962C8B-B14F-4D97-AF65-F5344CB8AC3E}">
        <p14:creationId xmlns:p14="http://schemas.microsoft.com/office/powerpoint/2010/main" val="1646158037"/>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90066"/>
          </a:xfrm>
        </p:spPr>
        <p:txBody>
          <a:bodyPr>
            <a:noAutofit/>
          </a:bodyPr>
          <a:lstStyle/>
          <a:p>
            <a:pPr rtl="1"/>
            <a:r>
              <a:rPr lang="ar-MA" sz="3200" b="1" dirty="0"/>
              <a:t>أولا- بطاقة </a:t>
            </a:r>
            <a:r>
              <a:rPr lang="ar-MA" sz="3200" b="1" dirty="0" err="1"/>
              <a:t>تعريفية </a:t>
            </a:r>
            <a:r>
              <a:rPr lang="ar-MA" sz="3200" b="1" dirty="0"/>
              <a:t>(تابع</a:t>
            </a:r>
            <a:r>
              <a:rPr lang="ar-MA" sz="3200" b="1" dirty="0" err="1"/>
              <a:t>)</a:t>
            </a:r>
            <a:endParaRPr lang="fr-FR" sz="3200" b="1" dirty="0"/>
          </a:p>
        </p:txBody>
      </p:sp>
      <p:pic>
        <p:nvPicPr>
          <p:cNvPr id="2050" name="Picture 2" descr="D:\Produits Cam sony Cyberschoot\102MSDCF\DSC00401.JPG"/>
          <p:cNvPicPr>
            <a:picLocks noGrp="1" noChangeAspect="1" noChangeArrowheads="1"/>
          </p:cNvPicPr>
          <p:nvPr>
            <p:ph idx="1"/>
          </p:nvPr>
        </p:nvPicPr>
        <p:blipFill>
          <a:blip r:embed="rId3" cstate="print"/>
          <a:srcRect/>
          <a:stretch>
            <a:fillRect/>
          </a:stretch>
        </p:blipFill>
        <p:spPr bwMode="auto">
          <a:xfrm>
            <a:off x="323527" y="2063279"/>
            <a:ext cx="8496945" cy="4462065"/>
          </a:xfrm>
          <a:prstGeom prst="rect">
            <a:avLst/>
          </a:prstGeom>
          <a:noFill/>
        </p:spPr>
      </p:pic>
      <p:sp>
        <p:nvSpPr>
          <p:cNvPr id="6" name="ZoneTexte 5">
            <a:extLst>
              <a:ext uri="{FF2B5EF4-FFF2-40B4-BE49-F238E27FC236}">
                <a16:creationId xmlns:a16="http://schemas.microsoft.com/office/drawing/2014/main" id="{DAB88203-47E1-4D58-A1AC-A74488F5D286}"/>
              </a:ext>
            </a:extLst>
          </p:cNvPr>
          <p:cNvSpPr txBox="1"/>
          <p:nvPr/>
        </p:nvSpPr>
        <p:spPr>
          <a:xfrm>
            <a:off x="179512" y="764704"/>
            <a:ext cx="8640960" cy="954107"/>
          </a:xfrm>
          <a:prstGeom prst="rect">
            <a:avLst/>
          </a:prstGeom>
          <a:noFill/>
        </p:spPr>
        <p:txBody>
          <a:bodyPr wrap="square">
            <a:spAutoFit/>
          </a:bodyPr>
          <a:lstStyle/>
          <a:p>
            <a:pPr algn="r" rtl="1"/>
            <a:r>
              <a:rPr lang="ar-MA" sz="2800" b="1" dirty="0"/>
              <a:t>منظر عام لجزء من دوار أيت مخشون (تابع):</a:t>
            </a:r>
          </a:p>
          <a:p>
            <a:pPr algn="r" rtl="1"/>
            <a:r>
              <a:rPr lang="ar-MA" sz="2800" b="1" dirty="0"/>
              <a:t>                              </a:t>
            </a:r>
            <a:r>
              <a:rPr lang="ar-MA" sz="2400" b="1" dirty="0"/>
              <a:t>من الشمال الغربي حوالي سنة 2016:</a:t>
            </a:r>
            <a:endParaRPr lang="fr-FR" sz="2800" dirty="0"/>
          </a:p>
        </p:txBody>
      </p:sp>
    </p:spTree>
    <p:extLst>
      <p:ext uri="{BB962C8B-B14F-4D97-AF65-F5344CB8AC3E}">
        <p14:creationId xmlns:p14="http://schemas.microsoft.com/office/powerpoint/2010/main" val="198239596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4949" y="274320"/>
            <a:ext cx="8281851" cy="706408"/>
          </a:xfrm>
        </p:spPr>
        <p:txBody>
          <a:bodyPr>
            <a:normAutofit/>
          </a:bodyPr>
          <a:lstStyle/>
          <a:p>
            <a:r>
              <a:rPr lang="ar-MA" sz="3200" b="1" dirty="0"/>
              <a:t>ثانيا ـ من مميزات وخصائص أراضي الجموع:</a:t>
            </a:r>
            <a:endParaRPr lang="fr-FR" sz="3200" dirty="0"/>
          </a:p>
        </p:txBody>
      </p:sp>
      <p:sp>
        <p:nvSpPr>
          <p:cNvPr id="4" name="Espace réservé du contenu 3"/>
          <p:cNvSpPr>
            <a:spLocks noGrp="1"/>
          </p:cNvSpPr>
          <p:nvPr>
            <p:ph sz="half" idx="2"/>
          </p:nvPr>
        </p:nvSpPr>
        <p:spPr>
          <a:xfrm>
            <a:off x="179512" y="1124744"/>
            <a:ext cx="4104456" cy="5472608"/>
          </a:xfrm>
        </p:spPr>
        <p:txBody>
          <a:bodyPr>
            <a:normAutofit/>
          </a:bodyPr>
          <a:lstStyle/>
          <a:p>
            <a:pPr algn="just" rtl="1">
              <a:buNone/>
            </a:pPr>
            <a:r>
              <a:rPr lang="ar-MA" sz="2800" b="1" dirty="0"/>
              <a:t>          فهل يا ترى تنطبق هذه الخصائص وهذه المميزات على الأراضي </a:t>
            </a:r>
            <a:r>
              <a:rPr lang="ar-MA" sz="2800" b="1" dirty="0" err="1"/>
              <a:t>المخشونية</a:t>
            </a:r>
            <a:r>
              <a:rPr lang="ar-MA" sz="2800" b="1" dirty="0"/>
              <a:t>؟</a:t>
            </a:r>
          </a:p>
          <a:p>
            <a:pPr algn="r" rtl="1">
              <a:buNone/>
            </a:pPr>
            <a:endParaRPr lang="ar-MA" sz="2800" b="1" dirty="0"/>
          </a:p>
          <a:p>
            <a:pPr algn="r" rtl="1">
              <a:buNone/>
            </a:pPr>
            <a:endParaRPr lang="ar-MA" sz="2800" b="1" dirty="0"/>
          </a:p>
          <a:p>
            <a:pPr algn="just" rtl="1">
              <a:buNone/>
            </a:pPr>
            <a:r>
              <a:rPr lang="ar-MA" sz="2800" b="1" dirty="0"/>
              <a:t>            يمكن الإجابة عن هذا السؤال بعد استعراض جملة من الملاحظات . </a:t>
            </a:r>
            <a:endParaRPr lang="fr-FR" sz="2800" dirty="0"/>
          </a:p>
        </p:txBody>
      </p:sp>
      <p:sp>
        <p:nvSpPr>
          <p:cNvPr id="6" name="Espace réservé du contenu 5"/>
          <p:cNvSpPr>
            <a:spLocks noGrp="1"/>
          </p:cNvSpPr>
          <p:nvPr>
            <p:ph sz="quarter" idx="4"/>
          </p:nvPr>
        </p:nvSpPr>
        <p:spPr>
          <a:xfrm>
            <a:off x="4572000" y="1196752"/>
            <a:ext cx="4320480" cy="5400600"/>
          </a:xfrm>
        </p:spPr>
        <p:txBody>
          <a:bodyPr>
            <a:noAutofit/>
          </a:bodyPr>
          <a:lstStyle/>
          <a:p>
            <a:pPr algn="r" rtl="1">
              <a:buNone/>
            </a:pPr>
            <a:r>
              <a:rPr lang="ar-MA" sz="2800" b="1" dirty="0"/>
              <a:t>             الملكية </a:t>
            </a:r>
            <a:r>
              <a:rPr lang="ar-MA" sz="2800" b="1" dirty="0" err="1"/>
              <a:t>لل</a:t>
            </a:r>
            <a:r>
              <a:rPr lang="ar-SA" sz="2800" b="1" dirty="0"/>
              <a:t>جماعات </a:t>
            </a:r>
            <a:r>
              <a:rPr lang="ar-MA" sz="2800" b="1" dirty="0"/>
              <a:t>(</a:t>
            </a:r>
            <a:r>
              <a:rPr lang="ar-SA" sz="2800" b="1" dirty="0"/>
              <a:t>قبائل</a:t>
            </a:r>
            <a:r>
              <a:rPr lang="ar-MA" sz="2800" b="1" dirty="0"/>
              <a:t>/</a:t>
            </a:r>
            <a:r>
              <a:rPr lang="ar-MA" sz="2800" b="1" dirty="0" err="1"/>
              <a:t>فخذات</a:t>
            </a:r>
            <a:r>
              <a:rPr lang="ar-MA" sz="2800" b="1" dirty="0"/>
              <a:t>/ </a:t>
            </a:r>
            <a:r>
              <a:rPr lang="ar-SA" sz="2800" b="1" dirty="0"/>
              <a:t>دواوير</a:t>
            </a:r>
            <a:r>
              <a:rPr lang="ar-MA" sz="2800" b="1" dirty="0"/>
              <a:t>/</a:t>
            </a:r>
            <a:r>
              <a:rPr lang="ar-SA" sz="2800" b="1" dirty="0"/>
              <a:t>عشائر قد تربط بينهم روابط عائلية أو روابط عرقية واجتماعية ودينية</a:t>
            </a:r>
            <a:r>
              <a:rPr lang="ar-MA" sz="2800" b="1" dirty="0"/>
              <a:t>...) لا للأفراد؛</a:t>
            </a:r>
          </a:p>
          <a:p>
            <a:pPr algn="r" rtl="1">
              <a:buNone/>
            </a:pPr>
            <a:r>
              <a:rPr lang="ar-MA" sz="2800" b="1" dirty="0"/>
              <a:t>           عدم </a:t>
            </a:r>
            <a:r>
              <a:rPr lang="ar-MA" sz="2800" b="1" dirty="0" err="1"/>
              <a:t>تمييزوفرز</a:t>
            </a:r>
            <a:r>
              <a:rPr lang="ar-MA" sz="2800" b="1" dirty="0"/>
              <a:t> </a:t>
            </a:r>
            <a:r>
              <a:rPr lang="ar-SA" sz="2800" b="1" dirty="0"/>
              <a:t>حقوق الأفراد عن حقوق</a:t>
            </a:r>
            <a:r>
              <a:rPr lang="ar-MA" sz="2800" b="1" dirty="0"/>
              <a:t> </a:t>
            </a:r>
            <a:r>
              <a:rPr lang="ar-SA" sz="2800" b="1" dirty="0"/>
              <a:t>الجماعة</a:t>
            </a:r>
            <a:r>
              <a:rPr lang="ar-MA" sz="2800" b="1" dirty="0"/>
              <a:t>؛</a:t>
            </a:r>
          </a:p>
          <a:p>
            <a:pPr algn="r" rtl="1">
              <a:buNone/>
            </a:pPr>
            <a:r>
              <a:rPr lang="ar-MA" sz="2800" b="1" dirty="0"/>
              <a:t>           الاستغلال الجماعي للممتلكات؛</a:t>
            </a:r>
          </a:p>
          <a:p>
            <a:pPr algn="r" rtl="1">
              <a:buNone/>
            </a:pPr>
            <a:endParaRPr lang="fr-FR" sz="2800" dirty="0"/>
          </a:p>
        </p:txBody>
      </p:sp>
      <p:sp>
        <p:nvSpPr>
          <p:cNvPr id="7" name="Flèche gauche 6"/>
          <p:cNvSpPr/>
          <p:nvPr/>
        </p:nvSpPr>
        <p:spPr>
          <a:xfrm>
            <a:off x="7740352" y="1340768"/>
            <a:ext cx="648072"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gauche 7"/>
          <p:cNvSpPr/>
          <p:nvPr/>
        </p:nvSpPr>
        <p:spPr>
          <a:xfrm flipV="1">
            <a:off x="7884368" y="3573760"/>
            <a:ext cx="648072"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gauche 8"/>
          <p:cNvSpPr/>
          <p:nvPr/>
        </p:nvSpPr>
        <p:spPr>
          <a:xfrm>
            <a:off x="3491880" y="1340768"/>
            <a:ext cx="648072"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gauche 9"/>
          <p:cNvSpPr/>
          <p:nvPr/>
        </p:nvSpPr>
        <p:spPr>
          <a:xfrm>
            <a:off x="3347864" y="3705389"/>
            <a:ext cx="648072"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gauche 7">
            <a:extLst>
              <a:ext uri="{FF2B5EF4-FFF2-40B4-BE49-F238E27FC236}">
                <a16:creationId xmlns:a16="http://schemas.microsoft.com/office/drawing/2014/main" id="{46C691CE-1F16-4795-B91E-189CD68890B7}"/>
              </a:ext>
            </a:extLst>
          </p:cNvPr>
          <p:cNvSpPr/>
          <p:nvPr/>
        </p:nvSpPr>
        <p:spPr>
          <a:xfrm flipV="1">
            <a:off x="7913972" y="4617132"/>
            <a:ext cx="648072"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4949" y="274320"/>
            <a:ext cx="8281851" cy="706408"/>
          </a:xfrm>
        </p:spPr>
        <p:txBody>
          <a:bodyPr>
            <a:normAutofit/>
          </a:bodyPr>
          <a:lstStyle/>
          <a:p>
            <a:r>
              <a:rPr lang="ar-MA" sz="3200" b="1" dirty="0"/>
              <a:t>ثالثا ـ ملاحظات</a:t>
            </a:r>
            <a:endParaRPr lang="fr-FR" sz="3200" dirty="0"/>
          </a:p>
        </p:txBody>
      </p:sp>
      <p:sp>
        <p:nvSpPr>
          <p:cNvPr id="6" name="Espace réservé du contenu 5"/>
          <p:cNvSpPr>
            <a:spLocks noGrp="1"/>
          </p:cNvSpPr>
          <p:nvPr>
            <p:ph sz="quarter" idx="4"/>
          </p:nvPr>
        </p:nvSpPr>
        <p:spPr>
          <a:xfrm>
            <a:off x="610629" y="980728"/>
            <a:ext cx="8281851" cy="648072"/>
          </a:xfrm>
        </p:spPr>
        <p:txBody>
          <a:bodyPr>
            <a:noAutofit/>
          </a:bodyPr>
          <a:lstStyle/>
          <a:p>
            <a:pPr algn="r" rtl="1">
              <a:buNone/>
            </a:pPr>
            <a:r>
              <a:rPr lang="ar-MA" sz="2800" b="1" dirty="0"/>
              <a:t>             </a:t>
            </a:r>
            <a:endParaRPr lang="fr-FR" sz="2800" dirty="0"/>
          </a:p>
        </p:txBody>
      </p:sp>
      <p:sp>
        <p:nvSpPr>
          <p:cNvPr id="13" name="ZoneTexte 12">
            <a:extLst>
              <a:ext uri="{FF2B5EF4-FFF2-40B4-BE49-F238E27FC236}">
                <a16:creationId xmlns:a16="http://schemas.microsoft.com/office/drawing/2014/main" id="{260DF5AA-0A32-487F-8557-5E04B1A3A27B}"/>
              </a:ext>
            </a:extLst>
          </p:cNvPr>
          <p:cNvSpPr txBox="1"/>
          <p:nvPr/>
        </p:nvSpPr>
        <p:spPr>
          <a:xfrm>
            <a:off x="610629" y="1062028"/>
            <a:ext cx="8353859" cy="523220"/>
          </a:xfrm>
          <a:prstGeom prst="rect">
            <a:avLst/>
          </a:prstGeom>
          <a:noFill/>
        </p:spPr>
        <p:txBody>
          <a:bodyPr wrap="square">
            <a:spAutoFit/>
          </a:bodyPr>
          <a:lstStyle/>
          <a:p>
            <a:pPr algn="r" rtl="1"/>
            <a:r>
              <a:rPr lang="fr-FR" sz="1800" b="1" dirty="0"/>
              <a:t> </a:t>
            </a:r>
            <a:r>
              <a:rPr lang="ar-MA" sz="2800" b="1" dirty="0"/>
              <a:t>1-</a:t>
            </a:r>
            <a:r>
              <a:rPr lang="fr-FR" sz="2800" b="1" dirty="0"/>
              <a:t>    </a:t>
            </a:r>
            <a:r>
              <a:rPr lang="ar-MA" sz="2800" b="1" dirty="0"/>
              <a:t>الحداثة النسبية لحلول أيت مخشون بالدوار المعروف باسمهم:</a:t>
            </a:r>
            <a:endParaRPr lang="fr-FR" sz="2800" dirty="0"/>
          </a:p>
        </p:txBody>
      </p:sp>
      <p:sp>
        <p:nvSpPr>
          <p:cNvPr id="14" name="Espace réservé du contenu 5">
            <a:extLst>
              <a:ext uri="{FF2B5EF4-FFF2-40B4-BE49-F238E27FC236}">
                <a16:creationId xmlns:a16="http://schemas.microsoft.com/office/drawing/2014/main" id="{724416C1-9B4B-426E-95F6-797737229620}"/>
              </a:ext>
            </a:extLst>
          </p:cNvPr>
          <p:cNvSpPr txBox="1">
            <a:spLocks/>
          </p:cNvSpPr>
          <p:nvPr/>
        </p:nvSpPr>
        <p:spPr>
          <a:xfrm>
            <a:off x="395536" y="2108840"/>
            <a:ext cx="8352928" cy="1536184"/>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algn="just" rtl="1">
              <a:buFont typeface="Arial" pitchFamily="34" charset="0"/>
              <a:buNone/>
            </a:pPr>
            <a:r>
              <a:rPr lang="ar-MA" b="1" dirty="0"/>
              <a:t>          </a:t>
            </a:r>
            <a:r>
              <a:rPr lang="ar-MA" sz="3300" b="1" dirty="0"/>
              <a:t>على غرار سائر مناطق قبيلة "أيت </a:t>
            </a:r>
            <a:r>
              <a:rPr lang="ar-MA" sz="3300" b="1" dirty="0" err="1"/>
              <a:t>سغروشن</a:t>
            </a:r>
            <a:r>
              <a:rPr lang="ar-MA" sz="3300" b="1" dirty="0"/>
              <a:t> سيدي </a:t>
            </a:r>
            <a:r>
              <a:rPr lang="ar-MA" sz="3300" b="1" dirty="0" err="1"/>
              <a:t>علي"،لا</a:t>
            </a:r>
            <a:r>
              <a:rPr lang="ar-MA" sz="3300" b="1" dirty="0"/>
              <a:t> شك أن فضاء دوار أيت مخشون قد كان بدوره ممرا لبعض القبائل أو لفروع منها، وذلك قبل أن يحل به تدريجيا سكانه الحاليين بدءا بجدهم وبأبنائه الذين انتسلوا منهم. </a:t>
            </a:r>
            <a:endParaRPr lang="fr-FR" sz="3300" dirty="0"/>
          </a:p>
        </p:txBody>
      </p:sp>
      <p:sp>
        <p:nvSpPr>
          <p:cNvPr id="15" name="Espace réservé du contenu 5">
            <a:extLst>
              <a:ext uri="{FF2B5EF4-FFF2-40B4-BE49-F238E27FC236}">
                <a16:creationId xmlns:a16="http://schemas.microsoft.com/office/drawing/2014/main" id="{FF628B68-8FB0-4FA2-9734-9717F283A0B3}"/>
              </a:ext>
            </a:extLst>
          </p:cNvPr>
          <p:cNvSpPr txBox="1">
            <a:spLocks/>
          </p:cNvSpPr>
          <p:nvPr/>
        </p:nvSpPr>
        <p:spPr>
          <a:xfrm>
            <a:off x="395537" y="4077072"/>
            <a:ext cx="8435281" cy="1728192"/>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algn="just" rtl="1">
              <a:buFont typeface="Arial" pitchFamily="34" charset="0"/>
              <a:buNone/>
            </a:pPr>
            <a:r>
              <a:rPr lang="ar-MA" b="1" dirty="0"/>
              <a:t>       </a:t>
            </a:r>
            <a:r>
              <a:rPr lang="ar-MA" sz="2800" b="1" dirty="0"/>
              <a:t>ومن الأدلة على ذلك،  تواجد عدد من المقابر بالمنطقة مثل : مقابر "لَمْدَوَّرْ"، </a:t>
            </a:r>
            <a:r>
              <a:rPr lang="ar-MA" sz="2800" b="1" dirty="0" err="1"/>
              <a:t>و"بُيْصَنْدَالْ</a:t>
            </a:r>
            <a:r>
              <a:rPr lang="ar-MA" sz="2800" b="1" dirty="0"/>
              <a:t>" </a:t>
            </a:r>
            <a:r>
              <a:rPr lang="ar-MA" sz="2800" b="1" dirty="0" err="1"/>
              <a:t>و"دِّلِيتْ</a:t>
            </a:r>
            <a:r>
              <a:rPr lang="ar-MA" sz="2800" b="1" dirty="0"/>
              <a:t>"؛ والأطلال مثل: "</a:t>
            </a:r>
            <a:r>
              <a:rPr lang="ar-MA" sz="2800" b="1" dirty="0" err="1"/>
              <a:t>تغرنت</a:t>
            </a:r>
            <a:r>
              <a:rPr lang="ar-MA" sz="2800" b="1" dirty="0"/>
              <a:t> نايت معزوز" في </a:t>
            </a:r>
            <a:r>
              <a:rPr lang="ar-MA" sz="2800" b="1" dirty="0" err="1"/>
              <a:t>تاغيت</a:t>
            </a:r>
            <a:r>
              <a:rPr lang="ar-MA" sz="2800" b="1" dirty="0"/>
              <a:t>، و" </a:t>
            </a:r>
            <a:r>
              <a:rPr lang="ar-MA" sz="2800" b="1" dirty="0" err="1"/>
              <a:t>أسقيف</a:t>
            </a:r>
            <a:r>
              <a:rPr lang="ar-MA" sz="2800" b="1" dirty="0"/>
              <a:t> </a:t>
            </a:r>
            <a:r>
              <a:rPr lang="ar-MA" sz="2800" b="1" dirty="0" err="1"/>
              <a:t>نفرعون</a:t>
            </a:r>
            <a:r>
              <a:rPr lang="ar-MA" sz="2800" b="1" dirty="0"/>
              <a:t>" في </a:t>
            </a:r>
            <a:r>
              <a:rPr lang="ar-MA" sz="2800" b="1" dirty="0" err="1"/>
              <a:t>إجروساون</a:t>
            </a:r>
            <a:r>
              <a:rPr lang="ar-MA" sz="2800" b="1" dirty="0"/>
              <a:t>، </a:t>
            </a:r>
            <a:r>
              <a:rPr lang="ar-MA" sz="2800" b="1" dirty="0" err="1"/>
              <a:t>و"أسقيف</a:t>
            </a:r>
            <a:r>
              <a:rPr lang="ar-MA" sz="2800" b="1" dirty="0"/>
              <a:t> </a:t>
            </a:r>
            <a:r>
              <a:rPr lang="ar-MA" sz="2800" b="1" dirty="0" err="1"/>
              <a:t>نبنيشو</a:t>
            </a:r>
            <a:r>
              <a:rPr lang="ar-MA" sz="2800" b="1" dirty="0"/>
              <a:t>" في "</a:t>
            </a:r>
            <a:r>
              <a:rPr lang="ar-MA" sz="2800" b="1" dirty="0" err="1"/>
              <a:t>ثِنْزَرْثْ</a:t>
            </a:r>
            <a:r>
              <a:rPr lang="ar-MA" sz="2800" b="1" dirty="0"/>
              <a:t> لْبَازْ..؛</a:t>
            </a:r>
            <a:endParaRPr lang="fr-FR" sz="2800" dirty="0"/>
          </a:p>
        </p:txBody>
      </p:sp>
      <p:sp>
        <p:nvSpPr>
          <p:cNvPr id="16" name="Étoile à 4 branches 10">
            <a:extLst>
              <a:ext uri="{FF2B5EF4-FFF2-40B4-BE49-F238E27FC236}">
                <a16:creationId xmlns:a16="http://schemas.microsoft.com/office/drawing/2014/main" id="{FA05D037-EDC1-48C8-945D-BC9D9FEC17E8}"/>
              </a:ext>
            </a:extLst>
          </p:cNvPr>
          <p:cNvSpPr/>
          <p:nvPr/>
        </p:nvSpPr>
        <p:spPr>
          <a:xfrm>
            <a:off x="8280411" y="4077072"/>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Étoile à 4 branches 10">
            <a:extLst>
              <a:ext uri="{FF2B5EF4-FFF2-40B4-BE49-F238E27FC236}">
                <a16:creationId xmlns:a16="http://schemas.microsoft.com/office/drawing/2014/main" id="{C5BE8977-6D4D-45CF-9D34-9EC10826D247}"/>
              </a:ext>
            </a:extLst>
          </p:cNvPr>
          <p:cNvSpPr/>
          <p:nvPr/>
        </p:nvSpPr>
        <p:spPr>
          <a:xfrm>
            <a:off x="8156618" y="2089304"/>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59310368"/>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4949" y="274320"/>
            <a:ext cx="8281851" cy="706408"/>
          </a:xfrm>
        </p:spPr>
        <p:txBody>
          <a:bodyPr>
            <a:normAutofit/>
          </a:bodyPr>
          <a:lstStyle/>
          <a:p>
            <a:r>
              <a:rPr lang="ar-MA" sz="3200" b="1" dirty="0"/>
              <a:t>ثالثا ـ ملاحظات</a:t>
            </a:r>
            <a:endParaRPr lang="fr-FR" sz="3200" dirty="0"/>
          </a:p>
        </p:txBody>
      </p:sp>
      <p:sp>
        <p:nvSpPr>
          <p:cNvPr id="6" name="Espace réservé du contenu 5"/>
          <p:cNvSpPr>
            <a:spLocks noGrp="1"/>
          </p:cNvSpPr>
          <p:nvPr>
            <p:ph sz="quarter" idx="4"/>
          </p:nvPr>
        </p:nvSpPr>
        <p:spPr>
          <a:xfrm>
            <a:off x="610629" y="980728"/>
            <a:ext cx="8281851" cy="648072"/>
          </a:xfrm>
        </p:spPr>
        <p:txBody>
          <a:bodyPr>
            <a:noAutofit/>
          </a:bodyPr>
          <a:lstStyle/>
          <a:p>
            <a:pPr algn="r" rtl="1">
              <a:buNone/>
            </a:pPr>
            <a:r>
              <a:rPr lang="ar-MA" sz="2800" b="1" dirty="0"/>
              <a:t>             </a:t>
            </a:r>
            <a:endParaRPr lang="fr-FR" sz="2800" dirty="0"/>
          </a:p>
        </p:txBody>
      </p:sp>
      <p:sp>
        <p:nvSpPr>
          <p:cNvPr id="13" name="ZoneTexte 12">
            <a:extLst>
              <a:ext uri="{FF2B5EF4-FFF2-40B4-BE49-F238E27FC236}">
                <a16:creationId xmlns:a16="http://schemas.microsoft.com/office/drawing/2014/main" id="{260DF5AA-0A32-487F-8557-5E04B1A3A27B}"/>
              </a:ext>
            </a:extLst>
          </p:cNvPr>
          <p:cNvSpPr txBox="1"/>
          <p:nvPr/>
        </p:nvSpPr>
        <p:spPr>
          <a:xfrm>
            <a:off x="610629" y="1062028"/>
            <a:ext cx="8353859" cy="523220"/>
          </a:xfrm>
          <a:prstGeom prst="rect">
            <a:avLst/>
          </a:prstGeom>
          <a:noFill/>
        </p:spPr>
        <p:txBody>
          <a:bodyPr wrap="square">
            <a:spAutoFit/>
          </a:bodyPr>
          <a:lstStyle/>
          <a:p>
            <a:pPr algn="r" rtl="1"/>
            <a:r>
              <a:rPr lang="fr-FR" sz="1800" b="1" dirty="0"/>
              <a:t> </a:t>
            </a:r>
            <a:r>
              <a:rPr lang="ar-MA" sz="2800" b="1" dirty="0"/>
              <a:t>1-</a:t>
            </a:r>
            <a:r>
              <a:rPr lang="fr-FR" sz="2800" b="1" dirty="0"/>
              <a:t>    </a:t>
            </a:r>
            <a:r>
              <a:rPr lang="ar-MA" sz="2800" b="1" dirty="0"/>
              <a:t>الحداثة النسبية لحلول أيت مخشون ...:</a:t>
            </a:r>
            <a:r>
              <a:rPr lang="fr-FR" sz="2800" b="1" dirty="0"/>
              <a:t> </a:t>
            </a:r>
            <a:r>
              <a:rPr lang="ar-MA" sz="2800" b="1" dirty="0"/>
              <a:t>(تابع) </a:t>
            </a:r>
            <a:endParaRPr lang="fr-FR" sz="2800" dirty="0"/>
          </a:p>
        </p:txBody>
      </p:sp>
      <p:sp>
        <p:nvSpPr>
          <p:cNvPr id="14" name="Espace réservé du contenu 5">
            <a:extLst>
              <a:ext uri="{FF2B5EF4-FFF2-40B4-BE49-F238E27FC236}">
                <a16:creationId xmlns:a16="http://schemas.microsoft.com/office/drawing/2014/main" id="{724416C1-9B4B-426E-95F6-797737229620}"/>
              </a:ext>
            </a:extLst>
          </p:cNvPr>
          <p:cNvSpPr txBox="1">
            <a:spLocks/>
          </p:cNvSpPr>
          <p:nvPr/>
        </p:nvSpPr>
        <p:spPr>
          <a:xfrm>
            <a:off x="395536" y="2108840"/>
            <a:ext cx="8352928" cy="8881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algn="just" rtl="1">
              <a:buFont typeface="Arial" pitchFamily="34" charset="0"/>
              <a:buNone/>
            </a:pPr>
            <a:r>
              <a:rPr lang="ar-MA" b="1" dirty="0"/>
              <a:t>         </a:t>
            </a:r>
            <a:r>
              <a:rPr lang="ar-MA" sz="2400" b="1" dirty="0"/>
              <a:t>تواجد عدد من الأماكن بأسماء لا تمت لأيت مخشون بأية صلة مثل، </a:t>
            </a:r>
            <a:r>
              <a:rPr lang="ar-MA" sz="2400" b="1" dirty="0" err="1"/>
              <a:t>تغيت</a:t>
            </a:r>
            <a:r>
              <a:rPr lang="ar-MA" sz="2400" b="1" dirty="0"/>
              <a:t> أيت حمام، </a:t>
            </a:r>
            <a:r>
              <a:rPr lang="ar-MA" sz="2400" b="1" dirty="0" err="1"/>
              <a:t>أقشور</a:t>
            </a:r>
            <a:r>
              <a:rPr lang="ar-MA" sz="2400" b="1" dirty="0"/>
              <a:t> أيت خزان، أرض براهم </a:t>
            </a:r>
            <a:r>
              <a:rPr lang="ar-MA" sz="2400" b="1" dirty="0" err="1"/>
              <a:t>أعاشور</a:t>
            </a:r>
            <a:r>
              <a:rPr lang="ar-MA" sz="2400" b="1" dirty="0"/>
              <a:t>،...)</a:t>
            </a:r>
            <a:r>
              <a:rPr lang="ar-MA" b="1" dirty="0"/>
              <a:t>  </a:t>
            </a:r>
            <a:endParaRPr lang="fr-FR" sz="3300" dirty="0"/>
          </a:p>
        </p:txBody>
      </p:sp>
      <p:sp>
        <p:nvSpPr>
          <p:cNvPr id="15" name="Espace réservé du contenu 5">
            <a:extLst>
              <a:ext uri="{FF2B5EF4-FFF2-40B4-BE49-F238E27FC236}">
                <a16:creationId xmlns:a16="http://schemas.microsoft.com/office/drawing/2014/main" id="{FF628B68-8FB0-4FA2-9734-9717F283A0B3}"/>
              </a:ext>
            </a:extLst>
          </p:cNvPr>
          <p:cNvSpPr txBox="1">
            <a:spLocks/>
          </p:cNvSpPr>
          <p:nvPr/>
        </p:nvSpPr>
        <p:spPr>
          <a:xfrm>
            <a:off x="179512" y="3140968"/>
            <a:ext cx="8651307" cy="3024336"/>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algn="just" rtl="1">
              <a:buFont typeface="Arial" pitchFamily="34" charset="0"/>
              <a:buNone/>
            </a:pPr>
            <a:r>
              <a:rPr lang="ar-MA" b="1" dirty="0"/>
              <a:t>          </a:t>
            </a:r>
            <a:r>
              <a:rPr lang="ar-MA" sz="3100" b="1" dirty="0"/>
              <a:t>حالة</a:t>
            </a:r>
            <a:r>
              <a:rPr lang="ar-MA" sz="3100" dirty="0"/>
              <a:t> </a:t>
            </a:r>
            <a:r>
              <a:rPr lang="ar-MA" sz="3100" b="1" dirty="0"/>
              <a:t>التنقل والرحال التي كان عليها جدهم سيدي لحسن. فقد نزح من أنوال إلى قبيلة أيت أيوب وبالضبط إلى منطقة "</a:t>
            </a:r>
            <a:r>
              <a:rPr lang="ar-MA" sz="3100" b="1" dirty="0" err="1"/>
              <a:t>تامغيلت</a:t>
            </a:r>
            <a:r>
              <a:rPr lang="ar-MA" sz="3100" b="1" dirty="0"/>
              <a:t>" بضواحي إيموزار مرموشة. والراجح أنه كان ينتقل للانتجاع أو </a:t>
            </a:r>
            <a:r>
              <a:rPr lang="ar-MA" sz="3100" b="1" dirty="0" err="1"/>
              <a:t>غيرذلك</a:t>
            </a:r>
            <a:r>
              <a:rPr lang="ar-MA" sz="3100" b="1" dirty="0"/>
              <a:t> بين ذلك المكان و"أمان </a:t>
            </a:r>
            <a:r>
              <a:rPr lang="ar-MA" sz="3100" b="1" dirty="0" err="1"/>
              <a:t>إليلا</a:t>
            </a:r>
            <a:r>
              <a:rPr lang="ar-MA" sz="3100" b="1" dirty="0"/>
              <a:t>  قبل الاستقرار بالمكان الذي دفن فيه. وما قيل عنه في هذا الصدد يقال عن أبنائه. والدليل على ذلك:</a:t>
            </a:r>
          </a:p>
          <a:p>
            <a:pPr algn="just" rtl="1">
              <a:buFont typeface="Arial" pitchFamily="34" charset="0"/>
              <a:buNone/>
            </a:pPr>
            <a:r>
              <a:rPr lang="ar-MA" sz="3100" b="1" dirty="0"/>
              <a:t>+ امتلاكه وابنيه "علي" و"يوسف" لأراض خارج مجال الدوار الحالي لم يعرف بالضبط مصيرها. </a:t>
            </a:r>
          </a:p>
          <a:p>
            <a:pPr algn="just" rtl="1">
              <a:buFont typeface="Arial" pitchFamily="34" charset="0"/>
              <a:buNone/>
            </a:pPr>
            <a:r>
              <a:rPr lang="ar-MA" sz="3100" b="1" dirty="0"/>
              <a:t>+ تواريخ تحرير المستندات التي امتلكت بها مختلف المقتنيات العقارية </a:t>
            </a:r>
            <a:r>
              <a:rPr lang="ar-MA" sz="3100" b="1" dirty="0" err="1"/>
              <a:t>المخشونية</a:t>
            </a:r>
            <a:r>
              <a:rPr lang="ar-MA" sz="3100" b="1" dirty="0"/>
              <a:t> وتعدد مصادرها.</a:t>
            </a:r>
            <a:endParaRPr lang="fr-FR" sz="3100" b="1" dirty="0"/>
          </a:p>
          <a:p>
            <a:pPr algn="just" rtl="1">
              <a:buFont typeface="Arial" pitchFamily="34" charset="0"/>
              <a:buNone/>
            </a:pPr>
            <a:endParaRPr lang="fr-FR" sz="2800" dirty="0"/>
          </a:p>
        </p:txBody>
      </p:sp>
      <p:sp>
        <p:nvSpPr>
          <p:cNvPr id="16" name="Étoile à 4 branches 10">
            <a:extLst>
              <a:ext uri="{FF2B5EF4-FFF2-40B4-BE49-F238E27FC236}">
                <a16:creationId xmlns:a16="http://schemas.microsoft.com/office/drawing/2014/main" id="{FA05D037-EDC1-48C8-945D-BC9D9FEC17E8}"/>
              </a:ext>
            </a:extLst>
          </p:cNvPr>
          <p:cNvSpPr/>
          <p:nvPr/>
        </p:nvSpPr>
        <p:spPr>
          <a:xfrm>
            <a:off x="8244407" y="3117721"/>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Étoile à 4 branches 10">
            <a:extLst>
              <a:ext uri="{FF2B5EF4-FFF2-40B4-BE49-F238E27FC236}">
                <a16:creationId xmlns:a16="http://schemas.microsoft.com/office/drawing/2014/main" id="{C5BE8977-6D4D-45CF-9D34-9EC10826D247}"/>
              </a:ext>
            </a:extLst>
          </p:cNvPr>
          <p:cNvSpPr/>
          <p:nvPr/>
        </p:nvSpPr>
        <p:spPr>
          <a:xfrm>
            <a:off x="8156618" y="2089304"/>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63848576"/>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rmAutofit/>
          </a:bodyPr>
          <a:lstStyle/>
          <a:p>
            <a:r>
              <a:rPr lang="ar-MA" sz="3200" b="1" dirty="0"/>
              <a:t>الفهرس</a:t>
            </a:r>
            <a:endParaRPr lang="fr-FR" sz="3200" b="1" dirty="0"/>
          </a:p>
        </p:txBody>
      </p:sp>
      <p:sp>
        <p:nvSpPr>
          <p:cNvPr id="6" name="Espace réservé du contenu 5"/>
          <p:cNvSpPr>
            <a:spLocks noGrp="1"/>
          </p:cNvSpPr>
          <p:nvPr>
            <p:ph sz="quarter" idx="4"/>
          </p:nvPr>
        </p:nvSpPr>
        <p:spPr>
          <a:xfrm>
            <a:off x="457201" y="1484784"/>
            <a:ext cx="8435280" cy="5112568"/>
          </a:xfrm>
        </p:spPr>
        <p:txBody>
          <a:bodyPr>
            <a:normAutofit/>
          </a:bodyPr>
          <a:lstStyle/>
          <a:p>
            <a:pPr algn="r" rtl="1">
              <a:buNone/>
            </a:pPr>
            <a:r>
              <a:rPr lang="ar-MA" b="1" dirty="0"/>
              <a:t>أولا- بطاقة تعريفية بدوار أيت </a:t>
            </a:r>
            <a:r>
              <a:rPr lang="ar-MA" b="1" dirty="0" err="1"/>
              <a:t>مخشون.</a:t>
            </a:r>
            <a:r>
              <a:rPr lang="ar-MA" dirty="0"/>
              <a:t> </a:t>
            </a:r>
            <a:endParaRPr lang="fr-FR" dirty="0"/>
          </a:p>
          <a:p>
            <a:pPr algn="r" rtl="1">
              <a:buNone/>
            </a:pPr>
            <a:r>
              <a:rPr lang="ar-MA" b="1" dirty="0"/>
              <a:t>ثانيا ـ أهم خصائص ومميزات أراضي الجموع.  </a:t>
            </a:r>
            <a:endParaRPr lang="fr-FR" dirty="0"/>
          </a:p>
          <a:p>
            <a:pPr algn="r" rtl="1">
              <a:buNone/>
            </a:pPr>
            <a:r>
              <a:rPr lang="ar-MA" b="1" dirty="0"/>
              <a:t>ثالثا ـ ملاحظات:</a:t>
            </a:r>
          </a:p>
          <a:p>
            <a:pPr algn="r" rtl="1">
              <a:buNone/>
            </a:pPr>
            <a:r>
              <a:rPr lang="ar-MA" b="1" dirty="0"/>
              <a:t>1- حداثة حلول أيت مخشون بالمنطقة ؛</a:t>
            </a:r>
          </a:p>
          <a:p>
            <a:pPr algn="r" rtl="1">
              <a:buNone/>
            </a:pPr>
            <a:r>
              <a:rPr lang="ar-MA" b="1" dirty="0"/>
              <a:t>2- مصادر الأراضي </a:t>
            </a:r>
            <a:r>
              <a:rPr lang="ar-MA" b="1" dirty="0" err="1"/>
              <a:t>المخشونية</a:t>
            </a:r>
            <a:r>
              <a:rPr lang="ar-MA" b="1" dirty="0"/>
              <a:t>؛</a:t>
            </a:r>
          </a:p>
          <a:p>
            <a:pPr algn="r" rtl="1">
              <a:buNone/>
            </a:pPr>
            <a:r>
              <a:rPr lang="ar-MA" b="1" dirty="0"/>
              <a:t>3- حجم الأراضي </a:t>
            </a:r>
            <a:r>
              <a:rPr lang="ar-MA" b="1" dirty="0" err="1"/>
              <a:t>المخشونية</a:t>
            </a:r>
            <a:r>
              <a:rPr lang="ar-MA" b="1" dirty="0"/>
              <a:t>؛</a:t>
            </a:r>
          </a:p>
          <a:p>
            <a:pPr algn="r" rtl="1">
              <a:buNone/>
            </a:pPr>
            <a:r>
              <a:rPr lang="ar-MA" b="1" dirty="0"/>
              <a:t>4- الطابع الفردي للتصرف  في الأراضي </a:t>
            </a:r>
            <a:r>
              <a:rPr lang="ar-MA" b="1" dirty="0" err="1"/>
              <a:t>المخشونية</a:t>
            </a:r>
            <a:r>
              <a:rPr lang="ar-MA" b="1" dirty="0"/>
              <a:t> واستغلالها؛</a:t>
            </a:r>
            <a:r>
              <a:rPr lang="ar-MA" dirty="0"/>
              <a:t> </a:t>
            </a:r>
            <a:endParaRPr lang="fr-FR" dirty="0"/>
          </a:p>
          <a:p>
            <a:pPr algn="r" rtl="1">
              <a:buNone/>
            </a:pPr>
            <a:r>
              <a:rPr lang="ar-MA" b="1" dirty="0"/>
              <a:t>5- </a:t>
            </a:r>
            <a:r>
              <a:rPr lang="ar-MA" b="1" dirty="0" err="1"/>
              <a:t>تواترانتقال</a:t>
            </a:r>
            <a:r>
              <a:rPr lang="ar-MA" b="1" dirty="0"/>
              <a:t> ملكيات الأراضي </a:t>
            </a:r>
            <a:r>
              <a:rPr lang="ar-MA" b="1" dirty="0" err="1"/>
              <a:t>المخشونية</a:t>
            </a:r>
            <a:r>
              <a:rPr lang="ar-MA" b="1" dirty="0"/>
              <a:t> ووجود نزاعات عقارية فردية وعائلية حولها؛</a:t>
            </a:r>
            <a:endParaRPr lang="fr-FR" b="1" dirty="0"/>
          </a:p>
          <a:p>
            <a:pPr algn="r" rtl="1">
              <a:buNone/>
            </a:pPr>
            <a:r>
              <a:rPr lang="ar-MA" b="1" dirty="0"/>
              <a:t>6 ـ تحديد الملك </a:t>
            </a:r>
            <a:r>
              <a:rPr lang="ar-MA" b="1" dirty="0" err="1"/>
              <a:t>الغابوي</a:t>
            </a:r>
            <a:r>
              <a:rPr lang="ar-MA" b="1" dirty="0"/>
              <a:t> المحيط بالدوار؛ </a:t>
            </a:r>
            <a:endParaRPr lang="fr-FR" dirty="0"/>
          </a:p>
          <a:p>
            <a:pPr algn="r" rtl="1">
              <a:buNone/>
            </a:pPr>
            <a:endParaRPr lang="fr-FR"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down)">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wipe(down)">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wipe(down)">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wipe(down)">
                                      <p:cBhvr>
                                        <p:cTn id="4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980729"/>
            <a:ext cx="8280920" cy="792088"/>
          </a:xfrm>
        </p:spPr>
        <p:txBody>
          <a:bodyPr>
            <a:noAutofit/>
          </a:bodyPr>
          <a:lstStyle/>
          <a:p>
            <a:pPr algn="r" rtl="1"/>
            <a:r>
              <a:rPr lang="ar-MA" sz="2800" b="1" dirty="0"/>
              <a:t>2- مصادر أراضي أيت مخشون:</a:t>
            </a:r>
            <a:br>
              <a:rPr lang="ar-MA" sz="2800" b="1" dirty="0"/>
            </a:br>
            <a:endParaRPr lang="fr-FR" sz="2400" b="1" dirty="0"/>
          </a:p>
        </p:txBody>
      </p:sp>
      <p:sp>
        <p:nvSpPr>
          <p:cNvPr id="3" name="Rectangle 2"/>
          <p:cNvSpPr/>
          <p:nvPr/>
        </p:nvSpPr>
        <p:spPr>
          <a:xfrm>
            <a:off x="457200" y="1952837"/>
            <a:ext cx="8507288" cy="461665"/>
          </a:xfrm>
          <a:prstGeom prst="rect">
            <a:avLst/>
          </a:prstGeom>
        </p:spPr>
        <p:txBody>
          <a:bodyPr wrap="square">
            <a:spAutoFit/>
          </a:bodyPr>
          <a:lstStyle/>
          <a:p>
            <a:pPr algn="just" rtl="1"/>
            <a:r>
              <a:rPr lang="ar-MA" sz="2400" b="1" dirty="0"/>
              <a:t>          </a:t>
            </a:r>
            <a:r>
              <a:rPr lang="ar-MA" sz="2000" b="1" dirty="0"/>
              <a:t>     </a:t>
            </a:r>
          </a:p>
        </p:txBody>
      </p:sp>
      <p:sp>
        <p:nvSpPr>
          <p:cNvPr id="4" name="Rectangle 3"/>
          <p:cNvSpPr/>
          <p:nvPr/>
        </p:nvSpPr>
        <p:spPr>
          <a:xfrm>
            <a:off x="1259632" y="260648"/>
            <a:ext cx="7200799" cy="584775"/>
          </a:xfrm>
          <a:prstGeom prst="rect">
            <a:avLst/>
          </a:prstGeom>
        </p:spPr>
        <p:txBody>
          <a:bodyPr wrap="square">
            <a:spAutoFit/>
          </a:bodyPr>
          <a:lstStyle/>
          <a:p>
            <a:pPr algn="ctr"/>
            <a:r>
              <a:rPr lang="ar-MA" sz="3200" b="1" dirty="0"/>
              <a:t>ثالثا- ملاحظات (تابع)</a:t>
            </a:r>
            <a:endParaRPr lang="fr-FR" sz="3200" dirty="0"/>
          </a:p>
        </p:txBody>
      </p:sp>
      <p:sp>
        <p:nvSpPr>
          <p:cNvPr id="7" name="Étoile à 4 branches 11">
            <a:extLst>
              <a:ext uri="{FF2B5EF4-FFF2-40B4-BE49-F238E27FC236}">
                <a16:creationId xmlns:a16="http://schemas.microsoft.com/office/drawing/2014/main" id="{6C2DBE3E-78A2-454A-9077-7F4DDD52A502}"/>
              </a:ext>
            </a:extLst>
          </p:cNvPr>
          <p:cNvSpPr/>
          <p:nvPr/>
        </p:nvSpPr>
        <p:spPr>
          <a:xfrm>
            <a:off x="8084623" y="1554747"/>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Étoile à 4 branches 11">
            <a:extLst>
              <a:ext uri="{FF2B5EF4-FFF2-40B4-BE49-F238E27FC236}">
                <a16:creationId xmlns:a16="http://schemas.microsoft.com/office/drawing/2014/main" id="{136622B0-B5A5-46C3-AB1C-4B81EDAC0D06}"/>
              </a:ext>
            </a:extLst>
          </p:cNvPr>
          <p:cNvSpPr/>
          <p:nvPr/>
        </p:nvSpPr>
        <p:spPr>
          <a:xfrm>
            <a:off x="8081818" y="2998100"/>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MA" dirty="0"/>
              <a:t> </a:t>
            </a:r>
            <a:endParaRPr lang="fr-FR" dirty="0"/>
          </a:p>
        </p:txBody>
      </p:sp>
      <p:sp>
        <p:nvSpPr>
          <p:cNvPr id="12" name="ZoneTexte 11">
            <a:extLst>
              <a:ext uri="{FF2B5EF4-FFF2-40B4-BE49-F238E27FC236}">
                <a16:creationId xmlns:a16="http://schemas.microsoft.com/office/drawing/2014/main" id="{315C06F8-CE81-4A32-B7F6-D19656732594}"/>
              </a:ext>
            </a:extLst>
          </p:cNvPr>
          <p:cNvSpPr txBox="1"/>
          <p:nvPr/>
        </p:nvSpPr>
        <p:spPr>
          <a:xfrm>
            <a:off x="405879" y="1484785"/>
            <a:ext cx="8280919" cy="4893647"/>
          </a:xfrm>
          <a:prstGeom prst="rect">
            <a:avLst/>
          </a:prstGeom>
          <a:noFill/>
        </p:spPr>
        <p:txBody>
          <a:bodyPr wrap="square">
            <a:spAutoFit/>
          </a:bodyPr>
          <a:lstStyle/>
          <a:p>
            <a:pPr algn="r" rtl="1"/>
            <a:r>
              <a:rPr lang="ar-MA" sz="2400" b="1" dirty="0"/>
              <a:t>           لم يثبت أن ورث سيدي لحسن، الذي عاصر سيدي علي بن يحيى وعاش إلى حوالي بداية القرن الثامن عشر الميلادي (  لأبنائه أرضا لا في دوار أيت مخشون ولا في غيره. </a:t>
            </a:r>
          </a:p>
          <a:p>
            <a:pPr algn="r" rtl="1"/>
            <a:endParaRPr lang="ar-MA" sz="2400" b="1" dirty="0"/>
          </a:p>
          <a:p>
            <a:pPr algn="r" rtl="1"/>
            <a:r>
              <a:rPr lang="ar-MA" sz="2400" b="1" dirty="0"/>
              <a:t>         وبذلك، فرصيدهم الأولي في المنطقة من الأراضي قد تم تكوينه عن طريق الاقتناء، أو الإحياء، طبقا لما هو مقرر في الفقه الإسلامي وخاصة على المذهب المالكي. </a:t>
            </a:r>
          </a:p>
          <a:p>
            <a:pPr algn="r" rtl="1"/>
            <a:endParaRPr lang="ar-MA" sz="2400" b="1" dirty="0"/>
          </a:p>
          <a:p>
            <a:pPr algn="r" rtl="1"/>
            <a:r>
              <a:rPr lang="ar-MA" sz="2400" b="1" dirty="0"/>
              <a:t>        والدليل فيما يخص الإحياء، وجود عدة أراض بدون سندات موثقة تحمل أسماء "لِيسَاوَرْ"، (كلمة عربية محرفة </a:t>
            </a:r>
            <a:r>
              <a:rPr lang="ar-MA" sz="2400" b="1" dirty="0" err="1"/>
              <a:t>ومصحفة</a:t>
            </a:r>
            <a:r>
              <a:rPr lang="ar-MA" sz="2400" b="1" dirty="0"/>
              <a:t> لمفردة "تكسير")، </a:t>
            </a:r>
            <a:r>
              <a:rPr lang="ar-MA" sz="2400" b="1" dirty="0" err="1"/>
              <a:t>و"إرْزَانْ</a:t>
            </a:r>
            <a:r>
              <a:rPr lang="ar-MA" sz="2400" b="1" dirty="0"/>
              <a:t>" ( جمع أمازيغي لمفردة "</a:t>
            </a:r>
            <a:r>
              <a:rPr lang="ar-MA" sz="2400" b="1" dirty="0" err="1"/>
              <a:t>ثَرْزِّيتْ</a:t>
            </a:r>
            <a:r>
              <a:rPr lang="ar-MA" sz="2400" b="1" dirty="0"/>
              <a:t>"). وكما هو معلوم، فمن معاني الكلمتين التفتيت وتغيير الهيئة. والمقصود بها هنا، استصلاح الأرض و إحيائها  بغرض </a:t>
            </a:r>
            <a:r>
              <a:rPr lang="ar-MA" sz="2400" b="1" dirty="0" err="1"/>
              <a:t>الاستغلالها</a:t>
            </a:r>
            <a:r>
              <a:rPr lang="ar-MA" sz="2400" b="1" dirty="0"/>
              <a:t> فلاحيا.      </a:t>
            </a:r>
            <a:endParaRPr lang="fr-FR" sz="2400" dirty="0"/>
          </a:p>
        </p:txBody>
      </p:sp>
      <p:sp>
        <p:nvSpPr>
          <p:cNvPr id="13" name="Étoile à 4 branches 11">
            <a:extLst>
              <a:ext uri="{FF2B5EF4-FFF2-40B4-BE49-F238E27FC236}">
                <a16:creationId xmlns:a16="http://schemas.microsoft.com/office/drawing/2014/main" id="{2C1B6DCC-FB50-4016-8D98-F96795C613A5}"/>
              </a:ext>
            </a:extLst>
          </p:cNvPr>
          <p:cNvSpPr/>
          <p:nvPr/>
        </p:nvSpPr>
        <p:spPr>
          <a:xfrm>
            <a:off x="8033301" y="4460042"/>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MA" dirty="0"/>
              <a:t> </a:t>
            </a:r>
            <a:endParaRPr lang="fr-FR" dirty="0"/>
          </a:p>
        </p:txBody>
      </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980729"/>
            <a:ext cx="8280920" cy="792088"/>
          </a:xfrm>
        </p:spPr>
        <p:txBody>
          <a:bodyPr>
            <a:noAutofit/>
          </a:bodyPr>
          <a:lstStyle/>
          <a:p>
            <a:pPr algn="r" rtl="1"/>
            <a:r>
              <a:rPr lang="ar-MA" sz="2800" b="1" dirty="0"/>
              <a:t>2- مصادر أراضي أيت مخشون: (تابع)</a:t>
            </a:r>
            <a:br>
              <a:rPr lang="ar-MA" sz="2800" b="1" dirty="0"/>
            </a:br>
            <a:endParaRPr lang="fr-FR" sz="2400" b="1" dirty="0"/>
          </a:p>
        </p:txBody>
      </p:sp>
      <p:sp>
        <p:nvSpPr>
          <p:cNvPr id="3" name="Rectangle 2"/>
          <p:cNvSpPr/>
          <p:nvPr/>
        </p:nvSpPr>
        <p:spPr>
          <a:xfrm>
            <a:off x="457200" y="1952837"/>
            <a:ext cx="8507288" cy="461665"/>
          </a:xfrm>
          <a:prstGeom prst="rect">
            <a:avLst/>
          </a:prstGeom>
        </p:spPr>
        <p:txBody>
          <a:bodyPr wrap="square">
            <a:spAutoFit/>
          </a:bodyPr>
          <a:lstStyle/>
          <a:p>
            <a:pPr algn="just" rtl="1"/>
            <a:r>
              <a:rPr lang="ar-MA" sz="2400" b="1" dirty="0"/>
              <a:t>          </a:t>
            </a:r>
            <a:r>
              <a:rPr lang="ar-MA" sz="2000" b="1" dirty="0"/>
              <a:t>     </a:t>
            </a:r>
          </a:p>
        </p:txBody>
      </p:sp>
      <p:sp>
        <p:nvSpPr>
          <p:cNvPr id="4" name="Rectangle 3"/>
          <p:cNvSpPr/>
          <p:nvPr/>
        </p:nvSpPr>
        <p:spPr>
          <a:xfrm>
            <a:off x="1259632" y="260648"/>
            <a:ext cx="7200799" cy="584775"/>
          </a:xfrm>
          <a:prstGeom prst="rect">
            <a:avLst/>
          </a:prstGeom>
        </p:spPr>
        <p:txBody>
          <a:bodyPr wrap="square">
            <a:spAutoFit/>
          </a:bodyPr>
          <a:lstStyle/>
          <a:p>
            <a:pPr algn="ctr"/>
            <a:r>
              <a:rPr lang="ar-MA" sz="3200" b="1"/>
              <a:t>ثالثا- ملاحظات (</a:t>
            </a:r>
            <a:r>
              <a:rPr lang="ar-MA" sz="3200" b="1" dirty="0"/>
              <a:t>تابع</a:t>
            </a:r>
            <a:r>
              <a:rPr lang="ar-MA" sz="3200" b="1" dirty="0" err="1"/>
              <a:t>)</a:t>
            </a:r>
            <a:endParaRPr lang="fr-FR" sz="3200" dirty="0"/>
          </a:p>
        </p:txBody>
      </p:sp>
      <p:sp>
        <p:nvSpPr>
          <p:cNvPr id="11" name="Étoile à 4 branches 11">
            <a:extLst>
              <a:ext uri="{FF2B5EF4-FFF2-40B4-BE49-F238E27FC236}">
                <a16:creationId xmlns:a16="http://schemas.microsoft.com/office/drawing/2014/main" id="{136622B0-B5A5-46C3-AB1C-4B81EDAC0D06}"/>
              </a:ext>
            </a:extLst>
          </p:cNvPr>
          <p:cNvSpPr/>
          <p:nvPr/>
        </p:nvSpPr>
        <p:spPr>
          <a:xfrm>
            <a:off x="8184781" y="1592797"/>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MA" dirty="0"/>
              <a:t> </a:t>
            </a:r>
            <a:endParaRPr lang="fr-FR" dirty="0"/>
          </a:p>
        </p:txBody>
      </p:sp>
      <p:sp>
        <p:nvSpPr>
          <p:cNvPr id="12" name="ZoneTexte 11">
            <a:extLst>
              <a:ext uri="{FF2B5EF4-FFF2-40B4-BE49-F238E27FC236}">
                <a16:creationId xmlns:a16="http://schemas.microsoft.com/office/drawing/2014/main" id="{315C06F8-CE81-4A32-B7F6-D19656732594}"/>
              </a:ext>
            </a:extLst>
          </p:cNvPr>
          <p:cNvSpPr txBox="1"/>
          <p:nvPr/>
        </p:nvSpPr>
        <p:spPr>
          <a:xfrm>
            <a:off x="179510" y="1484785"/>
            <a:ext cx="8784978" cy="1200329"/>
          </a:xfrm>
          <a:prstGeom prst="rect">
            <a:avLst/>
          </a:prstGeom>
          <a:noFill/>
        </p:spPr>
        <p:txBody>
          <a:bodyPr wrap="square">
            <a:spAutoFit/>
          </a:bodyPr>
          <a:lstStyle/>
          <a:p>
            <a:pPr algn="just" rtl="1"/>
            <a:r>
              <a:rPr lang="ar-MA" sz="2400" b="1" dirty="0"/>
              <a:t>           أما بخصوص الشراء، وباقي أوجه التمليك </a:t>
            </a:r>
            <a:r>
              <a:rPr lang="ar-MA" sz="2400" b="1" dirty="0" err="1"/>
              <a:t>كا</a:t>
            </a:r>
            <a:r>
              <a:rPr lang="ar-MA" sz="2400" b="1" dirty="0"/>
              <a:t> الإرث والهبات والصدقات، فهناك عدة وثائق تثبت ذلك، ولا سيما فيما بين أيت مخشون أنفسهم، وخاصة فيما بين أحفاد سيدي لحسن ومن انتسل منهم. ومن جملة ذلك ما يلي:</a:t>
            </a:r>
            <a:endParaRPr lang="fr-FR" sz="2400" dirty="0"/>
          </a:p>
        </p:txBody>
      </p:sp>
      <p:sp>
        <p:nvSpPr>
          <p:cNvPr id="13" name="Étoile à 4 branches 11">
            <a:extLst>
              <a:ext uri="{FF2B5EF4-FFF2-40B4-BE49-F238E27FC236}">
                <a16:creationId xmlns:a16="http://schemas.microsoft.com/office/drawing/2014/main" id="{2C1B6DCC-FB50-4016-8D98-F96795C613A5}"/>
              </a:ext>
            </a:extLst>
          </p:cNvPr>
          <p:cNvSpPr/>
          <p:nvPr/>
        </p:nvSpPr>
        <p:spPr>
          <a:xfrm>
            <a:off x="8280412" y="2638481"/>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 name="Picture 2" descr="D:\Références terres makhchouniennes\Manuscrits scannés\امحمد بن لحسن بن سعيد بن لحسن\شراء أبي زيان بن سعيد وأخيه موسى وابن أخيهما امحمد بن لحسن   في تفران  لدفع دية مسعود بن محمد أمخشون.jpg">
            <a:extLst>
              <a:ext uri="{FF2B5EF4-FFF2-40B4-BE49-F238E27FC236}">
                <a16:creationId xmlns:a16="http://schemas.microsoft.com/office/drawing/2014/main" id="{D1BAAEF2-BD53-4495-9029-84ECAC1B9970}"/>
              </a:ext>
            </a:extLst>
          </p:cNvPr>
          <p:cNvPicPr>
            <a:picLocks noChangeAspect="1" noChangeArrowheads="1"/>
          </p:cNvPicPr>
          <p:nvPr/>
        </p:nvPicPr>
        <p:blipFill>
          <a:blip r:embed="rId3" cstate="print"/>
          <a:srcRect/>
          <a:stretch>
            <a:fillRect/>
          </a:stretch>
        </p:blipFill>
        <p:spPr bwMode="auto">
          <a:xfrm>
            <a:off x="4716016" y="3717032"/>
            <a:ext cx="4104456" cy="2952328"/>
          </a:xfrm>
          <a:prstGeom prst="rect">
            <a:avLst/>
          </a:prstGeom>
          <a:noFill/>
        </p:spPr>
      </p:pic>
      <p:pic>
        <p:nvPicPr>
          <p:cNvPr id="15" name="Picture 3" descr="D:\Références terres makhchouniennes\Manuscrits scannés\امحمد بن لحسن بن سعيد بن لحسن\شراء امحمد بن لحسن وأخيه محمد وغيرهما7 من أيت حمو أيحيا في تغيت.jpg">
            <a:extLst>
              <a:ext uri="{FF2B5EF4-FFF2-40B4-BE49-F238E27FC236}">
                <a16:creationId xmlns:a16="http://schemas.microsoft.com/office/drawing/2014/main" id="{05E93769-4259-4B3C-AA1A-AA3229615018}"/>
              </a:ext>
            </a:extLst>
          </p:cNvPr>
          <p:cNvPicPr>
            <a:picLocks noChangeAspect="1" noChangeArrowheads="1"/>
          </p:cNvPicPr>
          <p:nvPr/>
        </p:nvPicPr>
        <p:blipFill>
          <a:blip r:embed="rId4" cstate="print"/>
          <a:srcRect/>
          <a:stretch>
            <a:fillRect/>
          </a:stretch>
        </p:blipFill>
        <p:spPr bwMode="auto">
          <a:xfrm>
            <a:off x="179512" y="3717032"/>
            <a:ext cx="4392488" cy="2952328"/>
          </a:xfrm>
          <a:prstGeom prst="rect">
            <a:avLst/>
          </a:prstGeom>
          <a:noFill/>
        </p:spPr>
      </p:pic>
      <p:sp>
        <p:nvSpPr>
          <p:cNvPr id="16" name="ZoneTexte 15">
            <a:extLst>
              <a:ext uri="{FF2B5EF4-FFF2-40B4-BE49-F238E27FC236}">
                <a16:creationId xmlns:a16="http://schemas.microsoft.com/office/drawing/2014/main" id="{BC51CFD9-A5AB-4E16-B3D6-47319951CADB}"/>
              </a:ext>
            </a:extLst>
          </p:cNvPr>
          <p:cNvSpPr txBox="1"/>
          <p:nvPr/>
        </p:nvSpPr>
        <p:spPr>
          <a:xfrm>
            <a:off x="179510" y="2685115"/>
            <a:ext cx="8640962" cy="646331"/>
          </a:xfrm>
          <a:prstGeom prst="rect">
            <a:avLst/>
          </a:prstGeom>
          <a:noFill/>
        </p:spPr>
        <p:txBody>
          <a:bodyPr wrap="square">
            <a:spAutoFit/>
          </a:bodyPr>
          <a:lstStyle/>
          <a:p>
            <a:pPr algn="r" rtl="1"/>
            <a:r>
              <a:rPr lang="ar-MA" sz="1800" b="1" dirty="0"/>
              <a:t>              شراء المرحوم جد جدي امحمد بن لحسن بن سعيد وهو ابن حفيد سيدي لحسن بن مخشون، ومن معه، وذلك سنتي 1177 و 1232 هجرية</a:t>
            </a:r>
            <a:endParaRPr lang="fr-FR" sz="1800" dirty="0"/>
          </a:p>
        </p:txBody>
      </p:sp>
    </p:spTree>
    <p:extLst>
      <p:ext uri="{BB962C8B-B14F-4D97-AF65-F5344CB8AC3E}">
        <p14:creationId xmlns:p14="http://schemas.microsoft.com/office/powerpoint/2010/main" val="200329781"/>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Autofit/>
          </a:bodyPr>
          <a:lstStyle/>
          <a:p>
            <a:r>
              <a:rPr lang="ar-MA" sz="3200" b="1" dirty="0"/>
              <a:t>ثالثا- ملاحظات (تابع)</a:t>
            </a:r>
            <a:endParaRPr lang="fr-FR" sz="3200" dirty="0"/>
          </a:p>
        </p:txBody>
      </p:sp>
      <p:sp>
        <p:nvSpPr>
          <p:cNvPr id="3" name="Rectangle 2"/>
          <p:cNvSpPr/>
          <p:nvPr/>
        </p:nvSpPr>
        <p:spPr>
          <a:xfrm>
            <a:off x="251520" y="1700809"/>
            <a:ext cx="8640960" cy="369332"/>
          </a:xfrm>
          <a:prstGeom prst="rect">
            <a:avLst/>
          </a:prstGeom>
        </p:spPr>
        <p:txBody>
          <a:bodyPr wrap="square">
            <a:spAutoFit/>
          </a:bodyPr>
          <a:lstStyle/>
          <a:p>
            <a:pPr algn="r" rtl="1"/>
            <a:r>
              <a:rPr lang="ar-MA" b="1" dirty="0"/>
              <a:t>                 شراء المرحوم امحمد بن لحسن بن سعيد بن سيدي لحسن (تابع) سنتي 1241 و1273 هجرية</a:t>
            </a:r>
            <a:endParaRPr lang="fr-FR" dirty="0"/>
          </a:p>
        </p:txBody>
      </p:sp>
      <p:sp>
        <p:nvSpPr>
          <p:cNvPr id="4" name="Rectangle 3"/>
          <p:cNvSpPr/>
          <p:nvPr/>
        </p:nvSpPr>
        <p:spPr>
          <a:xfrm>
            <a:off x="251520" y="1043443"/>
            <a:ext cx="8640960" cy="523220"/>
          </a:xfrm>
          <a:prstGeom prst="rect">
            <a:avLst/>
          </a:prstGeom>
        </p:spPr>
        <p:txBody>
          <a:bodyPr wrap="square">
            <a:spAutoFit/>
          </a:bodyPr>
          <a:lstStyle/>
          <a:p>
            <a:pPr lvl="0" algn="r" rtl="1"/>
            <a:r>
              <a:rPr lang="ar-MA" sz="2800" b="1" dirty="0"/>
              <a:t>2-</a:t>
            </a:r>
            <a:r>
              <a:rPr lang="ar-MA" sz="2800" b="1" dirty="0">
                <a:latin typeface="Calibri" pitchFamily="34" charset="0"/>
                <a:ea typeface="Calibri" pitchFamily="34" charset="0"/>
                <a:cs typeface="Arial" pitchFamily="34" charset="0"/>
              </a:rPr>
              <a:t>مصادر أراضي أيت مخشون (تابع):</a:t>
            </a:r>
            <a:endParaRPr lang="fr-FR" sz="2800" dirty="0"/>
          </a:p>
        </p:txBody>
      </p:sp>
      <p:pic>
        <p:nvPicPr>
          <p:cNvPr id="427010" name="Picture 2"/>
          <p:cNvPicPr>
            <a:picLocks noChangeAspect="1" noChangeArrowheads="1"/>
          </p:cNvPicPr>
          <p:nvPr/>
        </p:nvPicPr>
        <p:blipFill>
          <a:blip r:embed="rId3" cstate="print"/>
          <a:srcRect/>
          <a:stretch>
            <a:fillRect/>
          </a:stretch>
        </p:blipFill>
        <p:spPr bwMode="auto">
          <a:xfrm>
            <a:off x="4788024" y="2276872"/>
            <a:ext cx="4104456" cy="4392488"/>
          </a:xfrm>
          <a:prstGeom prst="rect">
            <a:avLst/>
          </a:prstGeom>
          <a:noFill/>
          <a:ln w="9525">
            <a:noFill/>
            <a:miter lim="800000"/>
            <a:headEnd/>
            <a:tailEnd/>
          </a:ln>
        </p:spPr>
      </p:pic>
      <p:pic>
        <p:nvPicPr>
          <p:cNvPr id="11" name="Picture 3">
            <a:extLst>
              <a:ext uri="{FF2B5EF4-FFF2-40B4-BE49-F238E27FC236}">
                <a16:creationId xmlns:a16="http://schemas.microsoft.com/office/drawing/2014/main" id="{E08DF498-ACC0-4287-8ED9-BC80810E8F5C}"/>
              </a:ext>
            </a:extLst>
          </p:cNvPr>
          <p:cNvPicPr>
            <a:picLocks noChangeAspect="1" noChangeArrowheads="1"/>
          </p:cNvPicPr>
          <p:nvPr/>
        </p:nvPicPr>
        <p:blipFill>
          <a:blip r:embed="rId4" cstate="print"/>
          <a:srcRect/>
          <a:stretch>
            <a:fillRect/>
          </a:stretch>
        </p:blipFill>
        <p:spPr bwMode="auto">
          <a:xfrm>
            <a:off x="251519" y="2276872"/>
            <a:ext cx="4320481" cy="4392488"/>
          </a:xfrm>
          <a:prstGeom prst="rect">
            <a:avLst/>
          </a:prstGeom>
          <a:noFill/>
          <a:ln w="9525">
            <a:noFill/>
            <a:miter lim="800000"/>
            <a:headEnd/>
            <a:tailEnd/>
          </a:ln>
        </p:spPr>
      </p:pic>
      <p:sp>
        <p:nvSpPr>
          <p:cNvPr id="8" name="Étoile à 4 branches 11">
            <a:extLst>
              <a:ext uri="{FF2B5EF4-FFF2-40B4-BE49-F238E27FC236}">
                <a16:creationId xmlns:a16="http://schemas.microsoft.com/office/drawing/2014/main" id="{12EDE8A4-ED12-4D70-8994-87FA0D50D747}"/>
              </a:ext>
            </a:extLst>
          </p:cNvPr>
          <p:cNvSpPr/>
          <p:nvPr/>
        </p:nvSpPr>
        <p:spPr>
          <a:xfrm>
            <a:off x="8182744" y="1713890"/>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8229600" cy="562075"/>
          </a:xfrm>
        </p:spPr>
        <p:txBody>
          <a:bodyPr>
            <a:normAutofit fontScale="90000"/>
          </a:bodyPr>
          <a:lstStyle/>
          <a:p>
            <a:pPr rtl="1"/>
            <a:br>
              <a:rPr lang="ar-MA" sz="4000" b="1" dirty="0"/>
            </a:br>
            <a:r>
              <a:rPr lang="ar-MA" sz="3600" b="1" dirty="0"/>
              <a:t>ثالثا- ملاحظات (تابع)</a:t>
            </a:r>
            <a:br>
              <a:rPr lang="fr-FR" dirty="0"/>
            </a:br>
            <a:endParaRPr lang="fr-FR" dirty="0"/>
          </a:p>
        </p:txBody>
      </p:sp>
      <p:sp>
        <p:nvSpPr>
          <p:cNvPr id="3" name="Espace réservé du texte 2"/>
          <p:cNvSpPr>
            <a:spLocks noGrp="1"/>
          </p:cNvSpPr>
          <p:nvPr>
            <p:ph type="body" idx="1"/>
          </p:nvPr>
        </p:nvSpPr>
        <p:spPr>
          <a:xfrm>
            <a:off x="590870" y="1464999"/>
            <a:ext cx="8229600" cy="379826"/>
          </a:xfrm>
        </p:spPr>
        <p:txBody>
          <a:bodyPr>
            <a:noAutofit/>
          </a:bodyPr>
          <a:lstStyle/>
          <a:p>
            <a:pPr lvl="0" algn="r" rtl="1" fontAlgn="base">
              <a:spcBef>
                <a:spcPct val="0"/>
              </a:spcBef>
              <a:spcAft>
                <a:spcPct val="0"/>
              </a:spcAft>
            </a:pPr>
            <a:r>
              <a:rPr lang="ar-MA" sz="2800" dirty="0"/>
              <a:t>2-</a:t>
            </a:r>
            <a:r>
              <a:rPr lang="ar-MA" sz="2800" dirty="0">
                <a:latin typeface="Calibri" pitchFamily="34" charset="0"/>
                <a:ea typeface="Calibri" pitchFamily="34" charset="0"/>
                <a:cs typeface="Arial" pitchFamily="34" charset="0"/>
              </a:rPr>
              <a:t>مصادر أراضي أيت مخشون (تابع:</a:t>
            </a:r>
            <a:endParaRPr lang="fr-FR" sz="2800" dirty="0"/>
          </a:p>
        </p:txBody>
      </p:sp>
      <p:sp>
        <p:nvSpPr>
          <p:cNvPr id="5" name="Espace réservé du texte 4"/>
          <p:cNvSpPr>
            <a:spLocks noGrp="1"/>
          </p:cNvSpPr>
          <p:nvPr>
            <p:ph type="body" sz="quarter" idx="3"/>
          </p:nvPr>
        </p:nvSpPr>
        <p:spPr>
          <a:xfrm>
            <a:off x="323527" y="1844826"/>
            <a:ext cx="8496943" cy="810534"/>
          </a:xfrm>
        </p:spPr>
        <p:txBody>
          <a:bodyPr>
            <a:noAutofit/>
          </a:bodyPr>
          <a:lstStyle/>
          <a:p>
            <a:pPr algn="r" rtl="1"/>
            <a:r>
              <a:rPr lang="ar-MA" sz="1800" dirty="0"/>
              <a:t>               شراء المرحوم جد أبي أحمد بن امحمد بن لحسن بن سعيد بن الولي الصالح سيدي لحسن ومن معه سنتي 1277 و1288 هجرية</a:t>
            </a:r>
            <a:endParaRPr lang="fr-FR" sz="1800" dirty="0"/>
          </a:p>
        </p:txBody>
      </p:sp>
      <p:pic>
        <p:nvPicPr>
          <p:cNvPr id="7" name="Picture 2"/>
          <p:cNvPicPr>
            <a:picLocks noGrp="1" noChangeAspect="1" noChangeArrowheads="1"/>
          </p:cNvPicPr>
          <p:nvPr>
            <p:ph sz="quarter" idx="4"/>
          </p:nvPr>
        </p:nvPicPr>
        <p:blipFill>
          <a:blip r:embed="rId2" cstate="print"/>
          <a:srcRect/>
          <a:stretch>
            <a:fillRect/>
          </a:stretch>
        </p:blipFill>
        <p:spPr bwMode="auto">
          <a:xfrm>
            <a:off x="4932039" y="2780930"/>
            <a:ext cx="3888431" cy="3888430"/>
          </a:xfrm>
          <a:prstGeom prst="rect">
            <a:avLst/>
          </a:prstGeom>
          <a:noFill/>
          <a:ln w="9525">
            <a:noFill/>
            <a:miter lim="800000"/>
            <a:headEnd/>
            <a:tailEnd/>
          </a:ln>
        </p:spPr>
      </p:pic>
      <p:pic>
        <p:nvPicPr>
          <p:cNvPr id="8" name="Picture 3"/>
          <p:cNvPicPr>
            <a:picLocks noGrp="1" noChangeAspect="1" noChangeArrowheads="1"/>
          </p:cNvPicPr>
          <p:nvPr>
            <p:ph sz="half" idx="2"/>
          </p:nvPr>
        </p:nvPicPr>
        <p:blipFill>
          <a:blip r:embed="rId3" cstate="print"/>
          <a:srcRect/>
          <a:stretch>
            <a:fillRect/>
          </a:stretch>
        </p:blipFill>
        <p:spPr bwMode="auto">
          <a:xfrm>
            <a:off x="323527" y="2769122"/>
            <a:ext cx="4248473" cy="3900237"/>
          </a:xfrm>
          <a:prstGeom prst="rect">
            <a:avLst/>
          </a:prstGeom>
          <a:noFill/>
          <a:ln w="9525">
            <a:noFill/>
            <a:miter lim="800000"/>
            <a:headEnd/>
            <a:tailEnd/>
          </a:ln>
        </p:spPr>
      </p:pic>
      <p:sp>
        <p:nvSpPr>
          <p:cNvPr id="10" name="Étoile à 4 branches 11">
            <a:extLst>
              <a:ext uri="{FF2B5EF4-FFF2-40B4-BE49-F238E27FC236}">
                <a16:creationId xmlns:a16="http://schemas.microsoft.com/office/drawing/2014/main" id="{DF042F4C-4EBC-492B-B418-E435B2B6A05F}"/>
              </a:ext>
            </a:extLst>
          </p:cNvPr>
          <p:cNvSpPr/>
          <p:nvPr/>
        </p:nvSpPr>
        <p:spPr>
          <a:xfrm>
            <a:off x="8209920" y="2033756"/>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346050"/>
          </a:xfrm>
        </p:spPr>
        <p:txBody>
          <a:bodyPr>
            <a:normAutofit fontScale="90000"/>
          </a:bodyPr>
          <a:lstStyle/>
          <a:p>
            <a:br>
              <a:rPr lang="ar-MA" b="1" dirty="0"/>
            </a:br>
            <a:r>
              <a:rPr lang="ar-MA" sz="4000" b="1" dirty="0"/>
              <a:t>ثالثا- ملاحظات (تابع)</a:t>
            </a:r>
            <a:br>
              <a:rPr lang="fr-FR" dirty="0"/>
            </a:br>
            <a:endParaRPr lang="fr-FR" dirty="0"/>
          </a:p>
        </p:txBody>
      </p:sp>
      <p:sp>
        <p:nvSpPr>
          <p:cNvPr id="5" name="Espace réservé du texte 4"/>
          <p:cNvSpPr>
            <a:spLocks noGrp="1"/>
          </p:cNvSpPr>
          <p:nvPr>
            <p:ph type="body" sz="quarter" idx="3"/>
          </p:nvPr>
        </p:nvSpPr>
        <p:spPr>
          <a:xfrm>
            <a:off x="323528" y="1691515"/>
            <a:ext cx="8568951" cy="686398"/>
          </a:xfrm>
        </p:spPr>
        <p:txBody>
          <a:bodyPr>
            <a:noAutofit/>
          </a:bodyPr>
          <a:lstStyle/>
          <a:p>
            <a:pPr algn="r" rtl="1"/>
            <a:endParaRPr lang="ar-MA" sz="2800" dirty="0"/>
          </a:p>
          <a:p>
            <a:pPr algn="r" rtl="1"/>
            <a:endParaRPr lang="ar-MA" sz="2800" dirty="0"/>
          </a:p>
          <a:p>
            <a:pPr algn="r" rtl="1"/>
            <a:r>
              <a:rPr lang="ar-MA" sz="1800" dirty="0"/>
              <a:t>                شراء المرحوم جد أبي السيد أحمد بن امحمد بن لحسن بن سعيد بن سيدي لحسن </a:t>
            </a:r>
            <a:r>
              <a:rPr lang="ar-MA" sz="1800" dirty="0" err="1"/>
              <a:t>أمخشون</a:t>
            </a:r>
            <a:r>
              <a:rPr lang="ar-MA" sz="1800" dirty="0"/>
              <a:t>  عام 1273 هجرية</a:t>
            </a:r>
            <a:endParaRPr lang="fr-FR" sz="1800" dirty="0"/>
          </a:p>
        </p:txBody>
      </p:sp>
      <p:sp>
        <p:nvSpPr>
          <p:cNvPr id="8" name="Rectangle 7"/>
          <p:cNvSpPr/>
          <p:nvPr/>
        </p:nvSpPr>
        <p:spPr>
          <a:xfrm>
            <a:off x="323528" y="1247081"/>
            <a:ext cx="8568951" cy="523220"/>
          </a:xfrm>
          <a:prstGeom prst="rect">
            <a:avLst/>
          </a:prstGeom>
        </p:spPr>
        <p:txBody>
          <a:bodyPr wrap="square">
            <a:spAutoFit/>
          </a:bodyPr>
          <a:lstStyle/>
          <a:p>
            <a:pPr lvl="0" algn="r" rtl="1"/>
            <a:r>
              <a:rPr lang="ar-MA" sz="2800" b="1" dirty="0"/>
              <a:t>2-</a:t>
            </a:r>
            <a:r>
              <a:rPr lang="ar-MA" sz="2800" b="1" dirty="0">
                <a:latin typeface="Calibri" pitchFamily="34" charset="0"/>
                <a:ea typeface="Calibri" pitchFamily="34" charset="0"/>
                <a:cs typeface="Arial" pitchFamily="34" charset="0"/>
              </a:rPr>
              <a:t>مصادر أراضي أيت مخشون (تابع):</a:t>
            </a:r>
            <a:endParaRPr lang="fr-FR" sz="2800" b="1" dirty="0"/>
          </a:p>
        </p:txBody>
      </p:sp>
      <p:pic>
        <p:nvPicPr>
          <p:cNvPr id="10" name="Picture 3" descr="D:\Références terres makhchouniennes\Manuscrits scannés\جدي المقدم الصغير وأخويه\17.jpg"/>
          <p:cNvPicPr>
            <a:picLocks noGrp="1" noChangeAspect="1" noChangeArrowheads="1"/>
          </p:cNvPicPr>
          <p:nvPr>
            <p:ph sz="half" idx="2"/>
          </p:nvPr>
        </p:nvPicPr>
        <p:blipFill>
          <a:blip r:embed="rId2" cstate="print"/>
          <a:srcRect/>
          <a:stretch>
            <a:fillRect/>
          </a:stretch>
        </p:blipFill>
        <p:spPr bwMode="auto">
          <a:xfrm>
            <a:off x="457200" y="2659168"/>
            <a:ext cx="8363271" cy="3938183"/>
          </a:xfrm>
          <a:prstGeom prst="rect">
            <a:avLst/>
          </a:prstGeom>
          <a:noFill/>
        </p:spPr>
      </p:pic>
      <p:sp>
        <p:nvSpPr>
          <p:cNvPr id="7" name="Étoile à 4 branches 11">
            <a:extLst>
              <a:ext uri="{FF2B5EF4-FFF2-40B4-BE49-F238E27FC236}">
                <a16:creationId xmlns:a16="http://schemas.microsoft.com/office/drawing/2014/main" id="{EC791F78-0205-4BB2-9CBA-1F9741357136}"/>
              </a:ext>
            </a:extLst>
          </p:cNvPr>
          <p:cNvSpPr/>
          <p:nvPr/>
        </p:nvSpPr>
        <p:spPr>
          <a:xfrm>
            <a:off x="8182744" y="1691516"/>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3"/>
          </p:nvPr>
        </p:nvSpPr>
        <p:spPr>
          <a:xfrm>
            <a:off x="179513" y="1932801"/>
            <a:ext cx="8784974" cy="617585"/>
          </a:xfrm>
        </p:spPr>
        <p:txBody>
          <a:bodyPr>
            <a:noAutofit/>
          </a:bodyPr>
          <a:lstStyle/>
          <a:p>
            <a:pPr algn="r" rtl="1"/>
            <a:r>
              <a:rPr lang="ar-MA" sz="1800" dirty="0"/>
              <a:t>           شراء المرحوم جدي سيدي امحمد بن أحمد بن امحمد بن لحسن بن سعيد بن الولي الصالح سيدي لحسن ومن معه عامي 1319 و1323 هجرية </a:t>
            </a:r>
            <a:endParaRPr lang="fr-FR" sz="1800" dirty="0"/>
          </a:p>
        </p:txBody>
      </p:sp>
      <p:sp>
        <p:nvSpPr>
          <p:cNvPr id="7" name="Titre 1"/>
          <p:cNvSpPr>
            <a:spLocks noGrp="1"/>
          </p:cNvSpPr>
          <p:nvPr>
            <p:ph type="title"/>
          </p:nvPr>
        </p:nvSpPr>
        <p:spPr>
          <a:xfrm>
            <a:off x="457200" y="274638"/>
            <a:ext cx="8229600" cy="418058"/>
          </a:xfrm>
        </p:spPr>
        <p:txBody>
          <a:bodyPr>
            <a:normAutofit fontScale="90000"/>
          </a:bodyPr>
          <a:lstStyle/>
          <a:p>
            <a:br>
              <a:rPr lang="ar-MA" b="1" dirty="0"/>
            </a:br>
            <a:r>
              <a:rPr lang="ar-MA" sz="3600" b="1" dirty="0"/>
              <a:t>ثالثا- ملاحظات (تابع)</a:t>
            </a:r>
            <a:br>
              <a:rPr lang="fr-FR" dirty="0"/>
            </a:br>
            <a:endParaRPr lang="fr-FR" dirty="0"/>
          </a:p>
        </p:txBody>
      </p:sp>
      <p:sp>
        <p:nvSpPr>
          <p:cNvPr id="8" name="Rectangle 7"/>
          <p:cNvSpPr/>
          <p:nvPr/>
        </p:nvSpPr>
        <p:spPr>
          <a:xfrm rot="10800000" flipV="1">
            <a:off x="179511" y="1359932"/>
            <a:ext cx="8784975" cy="523220"/>
          </a:xfrm>
          <a:prstGeom prst="rect">
            <a:avLst/>
          </a:prstGeom>
        </p:spPr>
        <p:txBody>
          <a:bodyPr wrap="square">
            <a:spAutoFit/>
          </a:bodyPr>
          <a:lstStyle/>
          <a:p>
            <a:pPr lvl="0" algn="r" rtl="1"/>
            <a:r>
              <a:rPr lang="ar-MA" sz="2800" b="1" dirty="0"/>
              <a:t>2-</a:t>
            </a:r>
            <a:r>
              <a:rPr lang="ar-MA" sz="2800" b="1" dirty="0">
                <a:latin typeface="Calibri" pitchFamily="34" charset="0"/>
                <a:ea typeface="Calibri" pitchFamily="34" charset="0"/>
                <a:cs typeface="Arial" pitchFamily="34" charset="0"/>
              </a:rPr>
              <a:t>مصادر أراضي أيت مخشون (تابع):</a:t>
            </a:r>
            <a:endParaRPr lang="fr-FR" sz="2800" b="1" dirty="0"/>
          </a:p>
        </p:txBody>
      </p:sp>
      <p:pic>
        <p:nvPicPr>
          <p:cNvPr id="9" name="Picture 3" descr="D:\Références terres makhchouniennes\Manuscrits scannés\جدي المقدم الصغير وأخويه\23.jpg"/>
          <p:cNvPicPr>
            <a:picLocks noGrp="1" noChangeAspect="1" noChangeArrowheads="1"/>
          </p:cNvPicPr>
          <p:nvPr>
            <p:ph sz="quarter" idx="4"/>
          </p:nvPr>
        </p:nvPicPr>
        <p:blipFill>
          <a:blip r:embed="rId2" cstate="print"/>
          <a:srcRect/>
          <a:stretch>
            <a:fillRect/>
          </a:stretch>
        </p:blipFill>
        <p:spPr bwMode="auto">
          <a:xfrm>
            <a:off x="4644009" y="2562503"/>
            <a:ext cx="4248472" cy="4106856"/>
          </a:xfrm>
          <a:prstGeom prst="rect">
            <a:avLst/>
          </a:prstGeom>
          <a:noFill/>
        </p:spPr>
      </p:pic>
      <p:pic>
        <p:nvPicPr>
          <p:cNvPr id="10" name="Picture 3"/>
          <p:cNvPicPr>
            <a:picLocks noGrp="1" noChangeAspect="1" noChangeArrowheads="1"/>
          </p:cNvPicPr>
          <p:nvPr>
            <p:ph sz="half" idx="2"/>
          </p:nvPr>
        </p:nvPicPr>
        <p:blipFill>
          <a:blip r:embed="rId3" cstate="print"/>
          <a:srcRect/>
          <a:stretch>
            <a:fillRect/>
          </a:stretch>
        </p:blipFill>
        <p:spPr bwMode="auto">
          <a:xfrm>
            <a:off x="251518" y="2560026"/>
            <a:ext cx="4176465" cy="4109333"/>
          </a:xfrm>
          <a:prstGeom prst="rect">
            <a:avLst/>
          </a:prstGeom>
          <a:noFill/>
          <a:ln w="9525">
            <a:noFill/>
            <a:miter lim="800000"/>
            <a:headEnd/>
            <a:tailEnd/>
          </a:ln>
        </p:spPr>
      </p:pic>
      <p:sp>
        <p:nvSpPr>
          <p:cNvPr id="12" name="Étoile à 4 branches 11">
            <a:extLst>
              <a:ext uri="{FF2B5EF4-FFF2-40B4-BE49-F238E27FC236}">
                <a16:creationId xmlns:a16="http://schemas.microsoft.com/office/drawing/2014/main" id="{26C4AC8F-CDA1-4EE8-B92D-8F070F9F38B5}"/>
              </a:ext>
            </a:extLst>
          </p:cNvPr>
          <p:cNvSpPr/>
          <p:nvPr/>
        </p:nvSpPr>
        <p:spPr>
          <a:xfrm>
            <a:off x="8388425" y="1898451"/>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Autofit/>
          </a:bodyPr>
          <a:lstStyle/>
          <a:p>
            <a:r>
              <a:rPr lang="ar-MA" sz="3200" b="1" dirty="0"/>
              <a:t>ثالثا- ملاحظات (تابع)</a:t>
            </a:r>
            <a:endParaRPr lang="fr-FR" sz="3200" dirty="0"/>
          </a:p>
        </p:txBody>
      </p:sp>
      <p:sp>
        <p:nvSpPr>
          <p:cNvPr id="5" name="Espace réservé du texte 4"/>
          <p:cNvSpPr>
            <a:spLocks noGrp="1"/>
          </p:cNvSpPr>
          <p:nvPr>
            <p:ph type="body" sz="quarter" idx="3"/>
          </p:nvPr>
        </p:nvSpPr>
        <p:spPr>
          <a:xfrm>
            <a:off x="251520" y="1887216"/>
            <a:ext cx="8712968" cy="821704"/>
          </a:xfrm>
        </p:spPr>
        <p:txBody>
          <a:bodyPr>
            <a:noAutofit/>
          </a:bodyPr>
          <a:lstStyle/>
          <a:p>
            <a:pPr algn="r" rtl="1"/>
            <a:r>
              <a:rPr lang="ar-MA" sz="1800" dirty="0"/>
              <a:t>          شراء جدي سيدي امحمد بن أحمد بن امحمد بن لحسن بن سعيد بن سيدي لحسن عامي 1304 و1323 هجرية </a:t>
            </a:r>
            <a:endParaRPr lang="fr-FR" sz="1800" dirty="0"/>
          </a:p>
        </p:txBody>
      </p:sp>
      <p:sp>
        <p:nvSpPr>
          <p:cNvPr id="7" name="Rectangle 6"/>
          <p:cNvSpPr/>
          <p:nvPr/>
        </p:nvSpPr>
        <p:spPr>
          <a:xfrm>
            <a:off x="457200" y="1508011"/>
            <a:ext cx="8435280" cy="523220"/>
          </a:xfrm>
          <a:prstGeom prst="rect">
            <a:avLst/>
          </a:prstGeom>
        </p:spPr>
        <p:txBody>
          <a:bodyPr wrap="square">
            <a:spAutoFit/>
          </a:bodyPr>
          <a:lstStyle/>
          <a:p>
            <a:pPr lvl="0" algn="r" rtl="1"/>
            <a:r>
              <a:rPr lang="ar-MA" sz="2800" b="1" dirty="0"/>
              <a:t>2-</a:t>
            </a:r>
            <a:r>
              <a:rPr lang="ar-MA" sz="2800" b="1" dirty="0">
                <a:latin typeface="Calibri" pitchFamily="34" charset="0"/>
                <a:ea typeface="Calibri" pitchFamily="34" charset="0"/>
                <a:cs typeface="Arial" pitchFamily="34" charset="0"/>
              </a:rPr>
              <a:t>مصادر أراضي أيت مخشون (تابع):</a:t>
            </a:r>
            <a:endParaRPr lang="fr-FR" sz="2800" b="1" dirty="0"/>
          </a:p>
        </p:txBody>
      </p:sp>
      <p:pic>
        <p:nvPicPr>
          <p:cNvPr id="8" name="Picture 3" descr="D:\Références terres makhchouniennes\Manuscrits scannés\جدي المقدم الصغير وأخويه\96.jpg"/>
          <p:cNvPicPr>
            <a:picLocks noGrp="1" noChangeAspect="1" noChangeArrowheads="1"/>
          </p:cNvPicPr>
          <p:nvPr>
            <p:ph sz="quarter" idx="4"/>
          </p:nvPr>
        </p:nvPicPr>
        <p:blipFill>
          <a:blip r:embed="rId3" cstate="print"/>
          <a:srcRect/>
          <a:stretch>
            <a:fillRect/>
          </a:stretch>
        </p:blipFill>
        <p:spPr bwMode="auto">
          <a:xfrm>
            <a:off x="4499992" y="2852936"/>
            <a:ext cx="4392488" cy="3312367"/>
          </a:xfrm>
          <a:prstGeom prst="rect">
            <a:avLst/>
          </a:prstGeom>
          <a:noFill/>
        </p:spPr>
      </p:pic>
      <p:pic>
        <p:nvPicPr>
          <p:cNvPr id="9" name="Picture 2" descr="D:\Références terres makhchouniennes\Manuscrits scannés\جدي المقدم الصغير وأخويه\31.jpg"/>
          <p:cNvPicPr>
            <a:picLocks noGrp="1" noChangeAspect="1" noChangeArrowheads="1"/>
          </p:cNvPicPr>
          <p:nvPr>
            <p:ph sz="half" idx="2"/>
          </p:nvPr>
        </p:nvPicPr>
        <p:blipFill>
          <a:blip r:embed="rId4" cstate="print"/>
          <a:srcRect/>
          <a:stretch>
            <a:fillRect/>
          </a:stretch>
        </p:blipFill>
        <p:spPr bwMode="auto">
          <a:xfrm>
            <a:off x="276274" y="2852936"/>
            <a:ext cx="4176464" cy="3370052"/>
          </a:xfrm>
          <a:prstGeom prst="rect">
            <a:avLst/>
          </a:prstGeom>
          <a:noFill/>
        </p:spPr>
      </p:pic>
      <p:sp>
        <p:nvSpPr>
          <p:cNvPr id="11" name="Étoile à 4 branches 11">
            <a:extLst>
              <a:ext uri="{FF2B5EF4-FFF2-40B4-BE49-F238E27FC236}">
                <a16:creationId xmlns:a16="http://schemas.microsoft.com/office/drawing/2014/main" id="{B00B9124-66F2-4FC5-AABC-FBCE737AD9CE}"/>
              </a:ext>
            </a:extLst>
          </p:cNvPr>
          <p:cNvSpPr/>
          <p:nvPr/>
        </p:nvSpPr>
        <p:spPr>
          <a:xfrm>
            <a:off x="8388424" y="2050396"/>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346050"/>
          </a:xfrm>
        </p:spPr>
        <p:txBody>
          <a:bodyPr>
            <a:noAutofit/>
          </a:bodyPr>
          <a:lstStyle/>
          <a:p>
            <a:r>
              <a:rPr lang="ar-MA" sz="3200" b="1" dirty="0"/>
              <a:t>ثالثا- ملاحظات (تابع)</a:t>
            </a:r>
            <a:endParaRPr lang="fr-FR" sz="3200" dirty="0"/>
          </a:p>
        </p:txBody>
      </p:sp>
      <p:sp>
        <p:nvSpPr>
          <p:cNvPr id="5" name="Espace réservé du texte 4"/>
          <p:cNvSpPr>
            <a:spLocks noGrp="1"/>
          </p:cNvSpPr>
          <p:nvPr>
            <p:ph type="body" sz="quarter" idx="3"/>
          </p:nvPr>
        </p:nvSpPr>
        <p:spPr>
          <a:xfrm>
            <a:off x="179512" y="1628800"/>
            <a:ext cx="8712967" cy="576064"/>
          </a:xfrm>
        </p:spPr>
        <p:txBody>
          <a:bodyPr>
            <a:normAutofit fontScale="25000" lnSpcReduction="20000"/>
          </a:bodyPr>
          <a:lstStyle/>
          <a:p>
            <a:pPr algn="r" rtl="1"/>
            <a:endParaRPr lang="ar-MA" dirty="0"/>
          </a:p>
          <a:p>
            <a:pPr algn="r" rtl="1"/>
            <a:r>
              <a:rPr lang="ar-MA" sz="7200" dirty="0"/>
              <a:t>              وثيقتان خاصتان بإثبات ملكية جدي على أرض له في المكان المعروف </a:t>
            </a:r>
            <a:r>
              <a:rPr lang="ar-MA" sz="7200" dirty="0" err="1"/>
              <a:t>بتلعينت</a:t>
            </a:r>
            <a:r>
              <a:rPr lang="ar-MA" sz="7200" dirty="0"/>
              <a:t> بالقرب من </a:t>
            </a:r>
            <a:r>
              <a:rPr lang="ar-MA" sz="7200" dirty="0" err="1"/>
              <a:t>الساريج</a:t>
            </a:r>
            <a:r>
              <a:rPr lang="ar-MA" sz="7200" dirty="0"/>
              <a:t> واحدة مؤرخة في عام 1327 والأخرى أتلفت الأرضة جزءا منها ومعه تاريخ التحرير . </a:t>
            </a:r>
            <a:endParaRPr lang="fr-FR" sz="7200" dirty="0"/>
          </a:p>
        </p:txBody>
      </p:sp>
      <p:sp>
        <p:nvSpPr>
          <p:cNvPr id="7" name="Rectangle 6"/>
          <p:cNvSpPr/>
          <p:nvPr/>
        </p:nvSpPr>
        <p:spPr>
          <a:xfrm rot="10800000" flipV="1">
            <a:off x="238199" y="1195592"/>
            <a:ext cx="8654280" cy="523220"/>
          </a:xfrm>
          <a:prstGeom prst="rect">
            <a:avLst/>
          </a:prstGeom>
        </p:spPr>
        <p:txBody>
          <a:bodyPr wrap="square">
            <a:spAutoFit/>
          </a:bodyPr>
          <a:lstStyle/>
          <a:p>
            <a:pPr lvl="0" algn="r" rtl="1"/>
            <a:r>
              <a:rPr lang="ar-MA" sz="2800" b="1" dirty="0"/>
              <a:t>2-</a:t>
            </a:r>
            <a:r>
              <a:rPr lang="ar-MA" sz="2800" b="1" dirty="0">
                <a:latin typeface="Calibri" pitchFamily="34" charset="0"/>
                <a:ea typeface="Calibri" pitchFamily="34" charset="0"/>
                <a:cs typeface="Arial" pitchFamily="34" charset="0"/>
              </a:rPr>
              <a:t>مصادر أراضي أيت مخشون (تابع) :</a:t>
            </a:r>
            <a:endParaRPr lang="fr-FR" sz="2800" b="1" dirty="0"/>
          </a:p>
        </p:txBody>
      </p:sp>
      <p:pic>
        <p:nvPicPr>
          <p:cNvPr id="8" name="Picture 3" descr="D:\Références terres makhchouniennes\Manuscrits scannés\جدي المقدم الصغير وأخويه\خصم السيد امحمد بن أحمد المعروف في حياته  بالمقدم الصغير مع مرموشة حول بلاد تالعينت.jpg"/>
          <p:cNvPicPr>
            <a:picLocks noGrp="1" noChangeAspect="1" noChangeArrowheads="1"/>
          </p:cNvPicPr>
          <p:nvPr>
            <p:ph sz="quarter" idx="4"/>
          </p:nvPr>
        </p:nvPicPr>
        <p:blipFill>
          <a:blip r:embed="rId2" cstate="print"/>
          <a:srcRect/>
          <a:stretch>
            <a:fillRect/>
          </a:stretch>
        </p:blipFill>
        <p:spPr bwMode="auto">
          <a:xfrm>
            <a:off x="4427985" y="2348880"/>
            <a:ext cx="4464496" cy="4320480"/>
          </a:xfrm>
          <a:prstGeom prst="rect">
            <a:avLst/>
          </a:prstGeom>
          <a:noFill/>
        </p:spPr>
      </p:pic>
      <p:pic>
        <p:nvPicPr>
          <p:cNvPr id="9" name="Picture 2" descr="D:\Références terres makhchouniennes\Manuscrits scannés\جدي المقدم الصغير وأخويه\100.jpg"/>
          <p:cNvPicPr>
            <a:picLocks noGrp="1" noChangeAspect="1" noChangeArrowheads="1"/>
          </p:cNvPicPr>
          <p:nvPr>
            <p:ph sz="half" idx="2"/>
          </p:nvPr>
        </p:nvPicPr>
        <p:blipFill>
          <a:blip r:embed="rId3" cstate="print"/>
          <a:srcRect/>
          <a:stretch>
            <a:fillRect/>
          </a:stretch>
        </p:blipFill>
        <p:spPr bwMode="auto">
          <a:xfrm>
            <a:off x="238199" y="2348879"/>
            <a:ext cx="4176464" cy="4320481"/>
          </a:xfrm>
          <a:prstGeom prst="rect">
            <a:avLst/>
          </a:prstGeom>
          <a:noFill/>
        </p:spPr>
      </p:pic>
      <p:sp>
        <p:nvSpPr>
          <p:cNvPr id="11" name="Étoile à 4 branches 11">
            <a:extLst>
              <a:ext uri="{FF2B5EF4-FFF2-40B4-BE49-F238E27FC236}">
                <a16:creationId xmlns:a16="http://schemas.microsoft.com/office/drawing/2014/main" id="{8BB2845D-2893-4FC6-8CBB-06E4E0B651DD}"/>
              </a:ext>
            </a:extLst>
          </p:cNvPr>
          <p:cNvSpPr/>
          <p:nvPr/>
        </p:nvSpPr>
        <p:spPr>
          <a:xfrm>
            <a:off x="8182744" y="1556792"/>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18058"/>
          </a:xfrm>
        </p:spPr>
        <p:txBody>
          <a:bodyPr>
            <a:noAutofit/>
          </a:bodyPr>
          <a:lstStyle/>
          <a:p>
            <a:r>
              <a:rPr lang="ar-MA" sz="3200" b="1" dirty="0"/>
              <a:t>ثالثا- ملاحظات </a:t>
            </a:r>
            <a:r>
              <a:rPr lang="ar-MA" sz="3200" b="1" dirty="0" err="1"/>
              <a:t>واستنتاجات </a:t>
            </a:r>
            <a:r>
              <a:rPr lang="ar-MA" sz="3200" b="1" dirty="0"/>
              <a:t>(تابع</a:t>
            </a:r>
            <a:r>
              <a:rPr lang="ar-MA" sz="3200" b="1" dirty="0" err="1"/>
              <a:t>)</a:t>
            </a:r>
            <a:endParaRPr lang="fr-FR" sz="3200" dirty="0"/>
          </a:p>
        </p:txBody>
      </p:sp>
      <p:sp>
        <p:nvSpPr>
          <p:cNvPr id="5" name="Espace réservé du texte 4"/>
          <p:cNvSpPr>
            <a:spLocks noGrp="1"/>
          </p:cNvSpPr>
          <p:nvPr>
            <p:ph type="body" sz="quarter" idx="3"/>
          </p:nvPr>
        </p:nvSpPr>
        <p:spPr>
          <a:xfrm>
            <a:off x="127046" y="1359930"/>
            <a:ext cx="8765431" cy="609747"/>
          </a:xfrm>
        </p:spPr>
        <p:txBody>
          <a:bodyPr>
            <a:noAutofit/>
          </a:bodyPr>
          <a:lstStyle/>
          <a:p>
            <a:pPr algn="r" rtl="1"/>
            <a:r>
              <a:rPr lang="ar-MA" sz="1800" dirty="0"/>
              <a:t>          شراء جدي سيدي امحمد بن أحمد بن امحمد بن لحسن بن سعيد بن سيدي لحسن ومن معه عامي 1313  و1329 هجرية</a:t>
            </a:r>
            <a:endParaRPr lang="fr-FR" sz="1800" dirty="0"/>
          </a:p>
        </p:txBody>
      </p:sp>
      <p:sp>
        <p:nvSpPr>
          <p:cNvPr id="7" name="Rectangle 6"/>
          <p:cNvSpPr/>
          <p:nvPr/>
        </p:nvSpPr>
        <p:spPr>
          <a:xfrm>
            <a:off x="251519" y="764703"/>
            <a:ext cx="8640959" cy="523220"/>
          </a:xfrm>
          <a:prstGeom prst="rect">
            <a:avLst/>
          </a:prstGeom>
        </p:spPr>
        <p:txBody>
          <a:bodyPr wrap="square">
            <a:spAutoFit/>
          </a:bodyPr>
          <a:lstStyle/>
          <a:p>
            <a:pPr lvl="0" algn="r" rtl="1"/>
            <a:r>
              <a:rPr lang="ar-MA" sz="2800" b="1" dirty="0"/>
              <a:t>2-</a:t>
            </a:r>
            <a:r>
              <a:rPr lang="ar-MA" sz="2800" b="1" dirty="0">
                <a:latin typeface="Calibri" pitchFamily="34" charset="0"/>
                <a:ea typeface="Calibri" pitchFamily="34" charset="0"/>
                <a:cs typeface="Arial" pitchFamily="34" charset="0"/>
              </a:rPr>
              <a:t>مصادر أراضي أيت مخشون (تابع):</a:t>
            </a:r>
            <a:endParaRPr lang="fr-FR" sz="2800" b="1" dirty="0"/>
          </a:p>
        </p:txBody>
      </p:sp>
      <p:pic>
        <p:nvPicPr>
          <p:cNvPr id="8" name="Picture 3" descr="D:\Références terres makhchouniennes\Manuscrits scannés\جدي المقدم الصغير وأخويه\شراء الإخوة امحمد ومحمد وعبد الله بن أحمد أيناء المقدم أحمد بن امحمد بن لحسن بن سعيد2بن لحسن بت مخشون.jpg"/>
          <p:cNvPicPr>
            <a:picLocks noGrp="1" noChangeAspect="1" noChangeArrowheads="1"/>
          </p:cNvPicPr>
          <p:nvPr>
            <p:ph sz="quarter" idx="4"/>
          </p:nvPr>
        </p:nvPicPr>
        <p:blipFill>
          <a:blip r:embed="rId2" cstate="print"/>
          <a:srcRect/>
          <a:stretch>
            <a:fillRect/>
          </a:stretch>
        </p:blipFill>
        <p:spPr bwMode="auto">
          <a:xfrm>
            <a:off x="4754090" y="2041684"/>
            <a:ext cx="4176464" cy="4627676"/>
          </a:xfrm>
          <a:prstGeom prst="rect">
            <a:avLst/>
          </a:prstGeom>
          <a:noFill/>
        </p:spPr>
      </p:pic>
      <p:pic>
        <p:nvPicPr>
          <p:cNvPr id="9" name="Picture 2" descr="D:\Références terres makhchouniennes\Manuscrits scannés\جدي المقدم الصغير وأخويه\شراء ... بن أحمد من أيت عبد الخالق.jpg"/>
          <p:cNvPicPr>
            <a:picLocks noGrp="1" noChangeAspect="1" noChangeArrowheads="1"/>
          </p:cNvPicPr>
          <p:nvPr>
            <p:ph sz="half" idx="2"/>
          </p:nvPr>
        </p:nvPicPr>
        <p:blipFill>
          <a:blip r:embed="rId3" cstate="print"/>
          <a:srcRect/>
          <a:stretch>
            <a:fillRect/>
          </a:stretch>
        </p:blipFill>
        <p:spPr bwMode="auto">
          <a:xfrm>
            <a:off x="179512" y="2041684"/>
            <a:ext cx="4392488" cy="4627676"/>
          </a:xfrm>
          <a:prstGeom prst="rect">
            <a:avLst/>
          </a:prstGeom>
          <a:noFill/>
        </p:spPr>
      </p:pic>
      <p:sp>
        <p:nvSpPr>
          <p:cNvPr id="11" name="Étoile à 4 branches 11">
            <a:extLst>
              <a:ext uri="{FF2B5EF4-FFF2-40B4-BE49-F238E27FC236}">
                <a16:creationId xmlns:a16="http://schemas.microsoft.com/office/drawing/2014/main" id="{DB8B6EAC-26DC-4B15-8972-6B2B7DAEA719}"/>
              </a:ext>
            </a:extLst>
          </p:cNvPr>
          <p:cNvSpPr/>
          <p:nvPr/>
        </p:nvSpPr>
        <p:spPr>
          <a:xfrm>
            <a:off x="8218839" y="1313797"/>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346050"/>
          </a:xfrm>
        </p:spPr>
        <p:txBody>
          <a:bodyPr>
            <a:noAutofit/>
          </a:bodyPr>
          <a:lstStyle/>
          <a:p>
            <a:r>
              <a:rPr lang="ar-MA" sz="3200" b="1" dirty="0"/>
              <a:t>ثالثا- ملاحظات (تابع)</a:t>
            </a:r>
            <a:endParaRPr lang="fr-FR" sz="3200" dirty="0"/>
          </a:p>
        </p:txBody>
      </p:sp>
      <p:sp>
        <p:nvSpPr>
          <p:cNvPr id="5" name="Espace réservé du texte 4"/>
          <p:cNvSpPr>
            <a:spLocks noGrp="1"/>
          </p:cNvSpPr>
          <p:nvPr>
            <p:ph type="body" sz="quarter" idx="3"/>
          </p:nvPr>
        </p:nvSpPr>
        <p:spPr>
          <a:xfrm>
            <a:off x="251521" y="1287924"/>
            <a:ext cx="8640958" cy="412884"/>
          </a:xfrm>
        </p:spPr>
        <p:txBody>
          <a:bodyPr>
            <a:normAutofit fontScale="25000" lnSpcReduction="20000"/>
          </a:bodyPr>
          <a:lstStyle/>
          <a:p>
            <a:pPr algn="r" rtl="1"/>
            <a:endParaRPr lang="ar-MA" dirty="0"/>
          </a:p>
          <a:p>
            <a:pPr algn="r" rtl="1"/>
            <a:endParaRPr lang="ar-MA" dirty="0"/>
          </a:p>
          <a:p>
            <a:pPr algn="r" rtl="1"/>
            <a:r>
              <a:rPr lang="ar-MA" sz="7200" dirty="0"/>
              <a:t>       شراء أبي سيدي محمد بن امحمد بن أحمد بن امحمد بن لحسن بن سعيد بن سيدي لحسن سنة 1937 ميلادية</a:t>
            </a:r>
            <a:endParaRPr lang="fr-FR" sz="7200" dirty="0"/>
          </a:p>
          <a:p>
            <a:pPr algn="r" rtl="1"/>
            <a:endParaRPr lang="fr-FR" dirty="0"/>
          </a:p>
        </p:txBody>
      </p:sp>
      <p:sp>
        <p:nvSpPr>
          <p:cNvPr id="7" name="Rectangle 6"/>
          <p:cNvSpPr/>
          <p:nvPr/>
        </p:nvSpPr>
        <p:spPr>
          <a:xfrm>
            <a:off x="251520" y="764704"/>
            <a:ext cx="8640959" cy="523220"/>
          </a:xfrm>
          <a:prstGeom prst="rect">
            <a:avLst/>
          </a:prstGeom>
        </p:spPr>
        <p:txBody>
          <a:bodyPr wrap="square">
            <a:spAutoFit/>
          </a:bodyPr>
          <a:lstStyle/>
          <a:p>
            <a:pPr lvl="0" algn="r" rtl="1"/>
            <a:r>
              <a:rPr lang="ar-MA" sz="2800" b="1" dirty="0"/>
              <a:t>2-</a:t>
            </a:r>
            <a:r>
              <a:rPr lang="ar-MA" sz="2800" b="1" dirty="0">
                <a:latin typeface="Calibri" pitchFamily="34" charset="0"/>
                <a:ea typeface="Calibri" pitchFamily="34" charset="0"/>
                <a:cs typeface="Arial" pitchFamily="34" charset="0"/>
              </a:rPr>
              <a:t>مصادر أراضي أيت مخشون (تابع) :</a:t>
            </a:r>
            <a:endParaRPr lang="fr-FR" sz="2800" b="1" dirty="0"/>
          </a:p>
        </p:txBody>
      </p:sp>
      <p:pic>
        <p:nvPicPr>
          <p:cNvPr id="8" name="Picture 2"/>
          <p:cNvPicPr>
            <a:picLocks noGrp="1" noChangeAspect="1" noChangeArrowheads="1"/>
          </p:cNvPicPr>
          <p:nvPr>
            <p:ph sz="quarter" idx="4"/>
          </p:nvPr>
        </p:nvPicPr>
        <p:blipFill>
          <a:blip r:embed="rId2" cstate="print"/>
          <a:srcRect/>
          <a:stretch>
            <a:fillRect/>
          </a:stretch>
        </p:blipFill>
        <p:spPr bwMode="auto">
          <a:xfrm>
            <a:off x="4644008" y="1811144"/>
            <a:ext cx="4320480" cy="4858215"/>
          </a:xfrm>
          <a:prstGeom prst="rect">
            <a:avLst/>
          </a:prstGeom>
          <a:noFill/>
          <a:ln w="9525">
            <a:noFill/>
            <a:miter lim="800000"/>
            <a:headEnd/>
            <a:tailEnd/>
          </a:ln>
        </p:spPr>
      </p:pic>
      <p:pic>
        <p:nvPicPr>
          <p:cNvPr id="9" name="Picture 2"/>
          <p:cNvPicPr>
            <a:picLocks noGrp="1" noChangeAspect="1" noChangeArrowheads="1"/>
          </p:cNvPicPr>
          <p:nvPr>
            <p:ph sz="half" idx="2"/>
          </p:nvPr>
        </p:nvPicPr>
        <p:blipFill>
          <a:blip r:embed="rId3" cstate="print"/>
          <a:srcRect/>
          <a:stretch>
            <a:fillRect/>
          </a:stretch>
        </p:blipFill>
        <p:spPr bwMode="auto">
          <a:xfrm>
            <a:off x="179512" y="1811144"/>
            <a:ext cx="4355975" cy="4858216"/>
          </a:xfrm>
          <a:prstGeom prst="rect">
            <a:avLst/>
          </a:prstGeom>
          <a:noFill/>
          <a:ln w="9525">
            <a:noFill/>
            <a:miter lim="800000"/>
            <a:headEnd/>
            <a:tailEnd/>
          </a:ln>
        </p:spPr>
      </p:pic>
      <p:sp>
        <p:nvSpPr>
          <p:cNvPr id="11" name="Étoile à 4 branches 11">
            <a:extLst>
              <a:ext uri="{FF2B5EF4-FFF2-40B4-BE49-F238E27FC236}">
                <a16:creationId xmlns:a16="http://schemas.microsoft.com/office/drawing/2014/main" id="{B4D70C87-AAE9-4F62-89DF-5B0C003FEA02}"/>
              </a:ext>
            </a:extLst>
          </p:cNvPr>
          <p:cNvSpPr/>
          <p:nvPr/>
        </p:nvSpPr>
        <p:spPr>
          <a:xfrm>
            <a:off x="8434772" y="1251920"/>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rmAutofit/>
          </a:bodyPr>
          <a:lstStyle/>
          <a:p>
            <a:r>
              <a:rPr lang="ar-MA" sz="3200" b="1" dirty="0"/>
              <a:t>الفهرس (تابع)</a:t>
            </a:r>
            <a:endParaRPr lang="fr-FR" sz="3200" b="1" dirty="0"/>
          </a:p>
        </p:txBody>
      </p:sp>
      <p:sp>
        <p:nvSpPr>
          <p:cNvPr id="6" name="Espace réservé du contenu 5"/>
          <p:cNvSpPr>
            <a:spLocks noGrp="1"/>
          </p:cNvSpPr>
          <p:nvPr>
            <p:ph sz="quarter" idx="4"/>
          </p:nvPr>
        </p:nvSpPr>
        <p:spPr>
          <a:xfrm>
            <a:off x="457201" y="1052736"/>
            <a:ext cx="8435279" cy="5544616"/>
          </a:xfrm>
        </p:spPr>
        <p:txBody>
          <a:bodyPr>
            <a:normAutofit/>
          </a:bodyPr>
          <a:lstStyle/>
          <a:p>
            <a:pPr algn="r" rtl="1">
              <a:buNone/>
            </a:pPr>
            <a:r>
              <a:rPr lang="ar-MA" b="1" dirty="0"/>
              <a:t>ثالثا ـ ملاحظات : (تابع)</a:t>
            </a:r>
          </a:p>
          <a:p>
            <a:pPr algn="r" rtl="1">
              <a:buNone/>
            </a:pPr>
            <a:r>
              <a:rPr lang="ar-MA" b="1" dirty="0"/>
              <a:t>7 ـ التعامل مع نظام "المساحين العقاريين" أو ما يعرف ب"الخبراء الفلاحيين؛</a:t>
            </a:r>
          </a:p>
          <a:p>
            <a:pPr algn="r" rtl="1">
              <a:buNone/>
            </a:pPr>
            <a:r>
              <a:rPr lang="ar-MA" b="1" dirty="0"/>
              <a:t>8- الاستفادة من مكتب الإرشاد الفلاحي بالمرس؛ </a:t>
            </a:r>
          </a:p>
          <a:p>
            <a:pPr algn="r" rtl="1">
              <a:buNone/>
            </a:pPr>
            <a:r>
              <a:rPr lang="ar-MA" b="1" dirty="0"/>
              <a:t>9- الخضوع لضريبة "الترتيب" </a:t>
            </a:r>
            <a:r>
              <a:rPr lang="ar-MA" b="1" dirty="0" err="1"/>
              <a:t>المعوضة</a:t>
            </a:r>
            <a:r>
              <a:rPr lang="ar-MA" b="1" dirty="0"/>
              <a:t> ب"الضريبة الفلاحية" قبل تجميدها؛</a:t>
            </a:r>
          </a:p>
          <a:p>
            <a:pPr algn="r" rtl="1">
              <a:buNone/>
            </a:pPr>
            <a:r>
              <a:rPr lang="ar-MA" b="1" dirty="0"/>
              <a:t>10</a:t>
            </a:r>
            <a:r>
              <a:rPr lang="ar-MA" dirty="0"/>
              <a:t>- </a:t>
            </a:r>
            <a:r>
              <a:rPr lang="ar-MA" b="1" dirty="0"/>
              <a:t>المشاركة في المسابقة الفلاحية المنظمة في الموسم الفلاحي 1949-1950؛</a:t>
            </a:r>
          </a:p>
          <a:p>
            <a:pPr algn="r" rtl="1">
              <a:buNone/>
            </a:pPr>
            <a:endParaRPr lang="ar-MA" sz="1800" b="1" dirty="0"/>
          </a:p>
          <a:p>
            <a:pPr algn="r" rtl="1">
              <a:buNone/>
            </a:pPr>
            <a:r>
              <a:rPr lang="ar-MA" b="1" dirty="0"/>
              <a:t>رابعا ـ استنتاج وخلاصة. </a:t>
            </a:r>
            <a:endParaRPr lang="fr-FR" dirty="0"/>
          </a:p>
          <a:p>
            <a:pPr algn="r" rtl="1">
              <a:buNone/>
            </a:pPr>
            <a:endParaRPr lang="fr-FR" dirty="0"/>
          </a:p>
        </p:txBody>
      </p:sp>
    </p:spTree>
    <p:extLst>
      <p:ext uri="{BB962C8B-B14F-4D97-AF65-F5344CB8AC3E}">
        <p14:creationId xmlns:p14="http://schemas.microsoft.com/office/powerpoint/2010/main" val="70090801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wipe(down)">
                                      <p:cBhvr>
                                        <p:cTn id="3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88640"/>
            <a:ext cx="8229600" cy="346050"/>
          </a:xfrm>
        </p:spPr>
        <p:txBody>
          <a:bodyPr>
            <a:noAutofit/>
          </a:bodyPr>
          <a:lstStyle/>
          <a:p>
            <a:r>
              <a:rPr lang="ar-MA" sz="3200" b="1" dirty="0"/>
              <a:t>ثالثا- ملاحظات (تابع)</a:t>
            </a:r>
            <a:endParaRPr lang="fr-FR" sz="3200" dirty="0"/>
          </a:p>
        </p:txBody>
      </p:sp>
      <p:sp>
        <p:nvSpPr>
          <p:cNvPr id="5" name="Espace réservé du texte 4"/>
          <p:cNvSpPr>
            <a:spLocks noGrp="1"/>
          </p:cNvSpPr>
          <p:nvPr>
            <p:ph type="body" sz="quarter" idx="3"/>
          </p:nvPr>
        </p:nvSpPr>
        <p:spPr>
          <a:xfrm>
            <a:off x="251521" y="1596965"/>
            <a:ext cx="8625643" cy="523222"/>
          </a:xfrm>
        </p:spPr>
        <p:txBody>
          <a:bodyPr>
            <a:normAutofit fontScale="25000" lnSpcReduction="20000"/>
          </a:bodyPr>
          <a:lstStyle/>
          <a:p>
            <a:pPr algn="r" rtl="1"/>
            <a:endParaRPr lang="ar-MA" dirty="0"/>
          </a:p>
          <a:p>
            <a:pPr algn="r" rtl="1"/>
            <a:endParaRPr lang="ar-MA" dirty="0"/>
          </a:p>
          <a:p>
            <a:pPr algn="r" rtl="1"/>
            <a:r>
              <a:rPr lang="ar-MA" sz="7200" dirty="0"/>
              <a:t>         شراء جدي من أمي  المرحوم سيدي امحمد  (بن علا) بن لحسن بن محمد بن عبدالله بن عبد الواحد بن أحمد بن محمد بن سيدي لحسن سنة 1936 ميلادية</a:t>
            </a:r>
            <a:endParaRPr lang="fr-FR" sz="7200" dirty="0"/>
          </a:p>
        </p:txBody>
      </p:sp>
      <p:sp>
        <p:nvSpPr>
          <p:cNvPr id="7" name="Rectangle 6"/>
          <p:cNvSpPr/>
          <p:nvPr/>
        </p:nvSpPr>
        <p:spPr>
          <a:xfrm rot="10800000" flipV="1">
            <a:off x="251518" y="804217"/>
            <a:ext cx="8625646" cy="523220"/>
          </a:xfrm>
          <a:prstGeom prst="rect">
            <a:avLst/>
          </a:prstGeom>
        </p:spPr>
        <p:txBody>
          <a:bodyPr wrap="square">
            <a:spAutoFit/>
          </a:bodyPr>
          <a:lstStyle/>
          <a:p>
            <a:pPr lvl="0" algn="r" rtl="1"/>
            <a:r>
              <a:rPr lang="ar-MA" sz="2800" b="1" dirty="0"/>
              <a:t>2-</a:t>
            </a:r>
            <a:r>
              <a:rPr lang="ar-MA" sz="2800" b="1" dirty="0">
                <a:latin typeface="Calibri" pitchFamily="34" charset="0"/>
                <a:ea typeface="Calibri" pitchFamily="34" charset="0"/>
                <a:cs typeface="Arial" pitchFamily="34" charset="0"/>
              </a:rPr>
              <a:t>مصادر أراضي أيت مخشون (تابع) :</a:t>
            </a:r>
            <a:endParaRPr lang="fr-FR" sz="2800" b="1" dirty="0"/>
          </a:p>
        </p:txBody>
      </p:sp>
      <p:pic>
        <p:nvPicPr>
          <p:cNvPr id="291841" name="Picture 1"/>
          <p:cNvPicPr>
            <a:picLocks noGrp="1" noChangeAspect="1" noChangeArrowheads="1"/>
          </p:cNvPicPr>
          <p:nvPr>
            <p:ph sz="quarter" idx="4"/>
          </p:nvPr>
        </p:nvPicPr>
        <p:blipFill>
          <a:blip r:embed="rId3" cstate="print"/>
          <a:srcRect/>
          <a:stretch>
            <a:fillRect/>
          </a:stretch>
        </p:blipFill>
        <p:spPr bwMode="auto">
          <a:xfrm>
            <a:off x="4647405" y="2202675"/>
            <a:ext cx="4319463" cy="4457973"/>
          </a:xfrm>
          <a:prstGeom prst="rect">
            <a:avLst/>
          </a:prstGeom>
          <a:noFill/>
          <a:ln w="9525">
            <a:noFill/>
            <a:miter lim="800000"/>
            <a:headEnd/>
            <a:tailEnd/>
          </a:ln>
        </p:spPr>
      </p:pic>
      <p:pic>
        <p:nvPicPr>
          <p:cNvPr id="291842" name="Picture 2"/>
          <p:cNvPicPr>
            <a:picLocks noGrp="1" noChangeAspect="1" noChangeArrowheads="1"/>
          </p:cNvPicPr>
          <p:nvPr>
            <p:ph sz="half" idx="2"/>
          </p:nvPr>
        </p:nvPicPr>
        <p:blipFill>
          <a:blip r:embed="rId4" cstate="print"/>
          <a:srcRect/>
          <a:stretch>
            <a:fillRect/>
          </a:stretch>
        </p:blipFill>
        <p:spPr bwMode="auto">
          <a:xfrm>
            <a:off x="230709" y="2202675"/>
            <a:ext cx="4317082" cy="4457973"/>
          </a:xfrm>
          <a:prstGeom prst="rect">
            <a:avLst/>
          </a:prstGeom>
          <a:noFill/>
          <a:ln w="9525">
            <a:noFill/>
            <a:miter lim="800000"/>
            <a:headEnd/>
            <a:tailEnd/>
          </a:ln>
        </p:spPr>
      </p:pic>
      <p:sp>
        <p:nvSpPr>
          <p:cNvPr id="9" name="Étoile à 4 branches 11">
            <a:extLst>
              <a:ext uri="{FF2B5EF4-FFF2-40B4-BE49-F238E27FC236}">
                <a16:creationId xmlns:a16="http://schemas.microsoft.com/office/drawing/2014/main" id="{8066AE38-66F9-40C4-B6E1-9F4C21F70242}"/>
              </a:ext>
            </a:extLst>
          </p:cNvPr>
          <p:cNvSpPr/>
          <p:nvPr/>
        </p:nvSpPr>
        <p:spPr>
          <a:xfrm>
            <a:off x="8373108" y="1514477"/>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74638"/>
            <a:ext cx="8496944" cy="490066"/>
          </a:xfrm>
        </p:spPr>
        <p:txBody>
          <a:bodyPr>
            <a:noAutofit/>
          </a:bodyPr>
          <a:lstStyle/>
          <a:p>
            <a:r>
              <a:rPr lang="ar-MA" sz="3200" b="1" dirty="0"/>
              <a:t>ثالثا- ملاحظات (تابع)</a:t>
            </a:r>
            <a:endParaRPr lang="fr-FR" sz="3200" dirty="0"/>
          </a:p>
        </p:txBody>
      </p:sp>
      <p:sp>
        <p:nvSpPr>
          <p:cNvPr id="5" name="Espace réservé du texte 4"/>
          <p:cNvSpPr>
            <a:spLocks noGrp="1"/>
          </p:cNvSpPr>
          <p:nvPr>
            <p:ph type="body" sz="quarter" idx="3"/>
          </p:nvPr>
        </p:nvSpPr>
        <p:spPr>
          <a:xfrm>
            <a:off x="251520" y="1287924"/>
            <a:ext cx="8712967" cy="724142"/>
          </a:xfrm>
        </p:spPr>
        <p:txBody>
          <a:bodyPr>
            <a:normAutofit fontScale="25000" lnSpcReduction="20000"/>
          </a:bodyPr>
          <a:lstStyle/>
          <a:p>
            <a:pPr algn="r" rtl="1"/>
            <a:endParaRPr lang="ar-MA" dirty="0"/>
          </a:p>
          <a:p>
            <a:pPr algn="r" rtl="1"/>
            <a:endParaRPr lang="ar-MA" dirty="0"/>
          </a:p>
          <a:p>
            <a:pPr algn="r" rtl="1"/>
            <a:r>
              <a:rPr lang="ar-MA" sz="7200" dirty="0"/>
              <a:t>        شراء خالي المرحوم السيد امحمد بن امحمد بن لحسن بن محمد بن عبدالله بن عبد الواحد بن أحمد بن امحمد بن سيدي لحسن بن مخشون بتاريخ 1946 ميلادية</a:t>
            </a:r>
            <a:endParaRPr lang="fr-FR" sz="7200" dirty="0"/>
          </a:p>
        </p:txBody>
      </p:sp>
      <p:sp>
        <p:nvSpPr>
          <p:cNvPr id="7" name="Rectangle 6"/>
          <p:cNvSpPr/>
          <p:nvPr/>
        </p:nvSpPr>
        <p:spPr>
          <a:xfrm>
            <a:off x="179511" y="764704"/>
            <a:ext cx="8784976" cy="523220"/>
          </a:xfrm>
          <a:prstGeom prst="rect">
            <a:avLst/>
          </a:prstGeom>
        </p:spPr>
        <p:txBody>
          <a:bodyPr wrap="square">
            <a:spAutoFit/>
          </a:bodyPr>
          <a:lstStyle/>
          <a:p>
            <a:pPr lvl="0" algn="r" rtl="1"/>
            <a:r>
              <a:rPr lang="ar-MA" sz="2800" b="1" dirty="0"/>
              <a:t>2-</a:t>
            </a:r>
            <a:r>
              <a:rPr lang="ar-MA" sz="2800" b="1" dirty="0">
                <a:latin typeface="Calibri" pitchFamily="34" charset="0"/>
                <a:ea typeface="Calibri" pitchFamily="34" charset="0"/>
                <a:cs typeface="Arial" pitchFamily="34" charset="0"/>
              </a:rPr>
              <a:t>مصادر أراضي أيت مخشون (تابع):</a:t>
            </a:r>
            <a:endParaRPr lang="fr-FR" sz="2800" b="1" dirty="0"/>
          </a:p>
        </p:txBody>
      </p:sp>
      <p:pic>
        <p:nvPicPr>
          <p:cNvPr id="284673" name="Picture 1"/>
          <p:cNvPicPr>
            <a:picLocks noGrp="1" noChangeAspect="1" noChangeArrowheads="1"/>
          </p:cNvPicPr>
          <p:nvPr>
            <p:ph sz="quarter" idx="4"/>
          </p:nvPr>
        </p:nvPicPr>
        <p:blipFill>
          <a:blip r:embed="rId2" cstate="print"/>
          <a:srcRect/>
          <a:stretch>
            <a:fillRect/>
          </a:stretch>
        </p:blipFill>
        <p:spPr bwMode="auto">
          <a:xfrm>
            <a:off x="323528" y="2142092"/>
            <a:ext cx="8496944" cy="4527267"/>
          </a:xfrm>
          <a:prstGeom prst="rect">
            <a:avLst/>
          </a:prstGeom>
          <a:noFill/>
          <a:ln w="9525">
            <a:noFill/>
            <a:miter lim="800000"/>
            <a:headEnd/>
            <a:tailEnd/>
          </a:ln>
        </p:spPr>
      </p:pic>
      <p:sp>
        <p:nvSpPr>
          <p:cNvPr id="8" name="Étoile à 4 branches 11">
            <a:extLst>
              <a:ext uri="{FF2B5EF4-FFF2-40B4-BE49-F238E27FC236}">
                <a16:creationId xmlns:a16="http://schemas.microsoft.com/office/drawing/2014/main" id="{3F252556-F141-4528-8184-771A99D9FBA5}"/>
              </a:ext>
            </a:extLst>
          </p:cNvPr>
          <p:cNvSpPr/>
          <p:nvPr/>
        </p:nvSpPr>
        <p:spPr>
          <a:xfrm>
            <a:off x="8460431" y="1417950"/>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346050"/>
          </a:xfrm>
        </p:spPr>
        <p:txBody>
          <a:bodyPr>
            <a:noAutofit/>
          </a:bodyPr>
          <a:lstStyle/>
          <a:p>
            <a:r>
              <a:rPr lang="ar-MA" sz="3200" b="1" dirty="0"/>
              <a:t>ثالثا- ملاحظات تابع)</a:t>
            </a:r>
            <a:endParaRPr lang="fr-FR" sz="3200" dirty="0"/>
          </a:p>
        </p:txBody>
      </p:sp>
      <p:sp>
        <p:nvSpPr>
          <p:cNvPr id="5" name="Espace réservé du texte 4"/>
          <p:cNvSpPr>
            <a:spLocks noGrp="1"/>
          </p:cNvSpPr>
          <p:nvPr>
            <p:ph type="body" sz="quarter" idx="3"/>
          </p:nvPr>
        </p:nvSpPr>
        <p:spPr>
          <a:xfrm>
            <a:off x="179512" y="1287924"/>
            <a:ext cx="8712968" cy="969784"/>
          </a:xfrm>
        </p:spPr>
        <p:txBody>
          <a:bodyPr>
            <a:normAutofit fontScale="25000" lnSpcReduction="20000"/>
          </a:bodyPr>
          <a:lstStyle/>
          <a:p>
            <a:pPr algn="r" rtl="1"/>
            <a:endParaRPr lang="ar-MA" dirty="0"/>
          </a:p>
          <a:p>
            <a:pPr algn="r" rtl="1"/>
            <a:endParaRPr lang="ar-MA" dirty="0"/>
          </a:p>
          <a:p>
            <a:pPr algn="r" rtl="1"/>
            <a:r>
              <a:rPr lang="ar-MA" sz="7200" dirty="0"/>
              <a:t>          شراء أبناء خالي المرحوم السيد امحمد بن امحمد بن لحسن بن محمد بن عبد الله بن عبد الواحد بن أحمد بن امحمد بن سيدي لحسن سنة 1976 ميلادية وقد تم البيع بناء على رخصة (شهادة إدارية) مسلمة من قيادة سكورة تنص على أن "الأرض المبيعة ليست </a:t>
            </a:r>
            <a:r>
              <a:rPr lang="ar-MA" sz="7200" dirty="0" err="1"/>
              <a:t>غابوية</a:t>
            </a:r>
            <a:r>
              <a:rPr lang="ar-MA" sz="7200" dirty="0"/>
              <a:t> ولا جماعية". </a:t>
            </a:r>
            <a:endParaRPr lang="fr-FR" sz="7200" dirty="0"/>
          </a:p>
          <a:p>
            <a:pPr algn="r" rtl="1"/>
            <a:endParaRPr lang="fr-FR" dirty="0"/>
          </a:p>
        </p:txBody>
      </p:sp>
      <p:sp>
        <p:nvSpPr>
          <p:cNvPr id="7" name="Rectangle 6"/>
          <p:cNvSpPr/>
          <p:nvPr/>
        </p:nvSpPr>
        <p:spPr>
          <a:xfrm>
            <a:off x="457200" y="692696"/>
            <a:ext cx="8435280" cy="523220"/>
          </a:xfrm>
          <a:prstGeom prst="rect">
            <a:avLst/>
          </a:prstGeom>
        </p:spPr>
        <p:txBody>
          <a:bodyPr wrap="square">
            <a:spAutoFit/>
          </a:bodyPr>
          <a:lstStyle/>
          <a:p>
            <a:pPr lvl="0" algn="r" rtl="1"/>
            <a:r>
              <a:rPr lang="ar-MA" sz="2800" b="1" dirty="0"/>
              <a:t>2-</a:t>
            </a:r>
            <a:r>
              <a:rPr lang="ar-MA" sz="2800" b="1" dirty="0">
                <a:latin typeface="Calibri" pitchFamily="34" charset="0"/>
                <a:ea typeface="Calibri" pitchFamily="34" charset="0"/>
                <a:cs typeface="Arial" pitchFamily="34" charset="0"/>
              </a:rPr>
              <a:t>مصادر أراضي أيت مخشون (تابع):</a:t>
            </a:r>
            <a:endParaRPr lang="fr-FR" sz="2800" b="1" dirty="0"/>
          </a:p>
        </p:txBody>
      </p:sp>
      <p:pic>
        <p:nvPicPr>
          <p:cNvPr id="8" name="Picture 2" descr="D:\Produits Cam sony Cyberschoot\février 2015\DSC09569.JPG"/>
          <p:cNvPicPr>
            <a:picLocks noGrp="1" noChangeAspect="1" noChangeArrowheads="1"/>
          </p:cNvPicPr>
          <p:nvPr>
            <p:ph sz="quarter" idx="4"/>
          </p:nvPr>
        </p:nvPicPr>
        <p:blipFill>
          <a:blip r:embed="rId2" cstate="print"/>
          <a:srcRect/>
          <a:stretch>
            <a:fillRect/>
          </a:stretch>
        </p:blipFill>
        <p:spPr bwMode="auto">
          <a:xfrm>
            <a:off x="395536" y="2329716"/>
            <a:ext cx="8291264" cy="6139844"/>
          </a:xfrm>
          <a:prstGeom prst="rect">
            <a:avLst/>
          </a:prstGeom>
          <a:noFill/>
        </p:spPr>
      </p:pic>
      <p:sp>
        <p:nvSpPr>
          <p:cNvPr id="10" name="Étoile à 4 branches 11">
            <a:extLst>
              <a:ext uri="{FF2B5EF4-FFF2-40B4-BE49-F238E27FC236}">
                <a16:creationId xmlns:a16="http://schemas.microsoft.com/office/drawing/2014/main" id="{B6EFDBF8-F50E-4E5E-9DB2-B441F967BA91}"/>
              </a:ext>
            </a:extLst>
          </p:cNvPr>
          <p:cNvSpPr/>
          <p:nvPr/>
        </p:nvSpPr>
        <p:spPr>
          <a:xfrm>
            <a:off x="8388424" y="1344481"/>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346050"/>
          </a:xfrm>
        </p:spPr>
        <p:txBody>
          <a:bodyPr>
            <a:noAutofit/>
          </a:bodyPr>
          <a:lstStyle/>
          <a:p>
            <a:r>
              <a:rPr lang="ar-MA" sz="3600" b="1" dirty="0"/>
              <a:t>ثالثا- ملاحظات (تابع)</a:t>
            </a:r>
            <a:endParaRPr lang="fr-FR" sz="3600" dirty="0"/>
          </a:p>
        </p:txBody>
      </p:sp>
      <p:sp>
        <p:nvSpPr>
          <p:cNvPr id="5" name="Espace réservé du texte 4"/>
          <p:cNvSpPr>
            <a:spLocks noGrp="1"/>
          </p:cNvSpPr>
          <p:nvPr>
            <p:ph type="body" sz="quarter" idx="3"/>
          </p:nvPr>
        </p:nvSpPr>
        <p:spPr>
          <a:xfrm>
            <a:off x="4833984" y="1384903"/>
            <a:ext cx="4058496" cy="764216"/>
          </a:xfrm>
        </p:spPr>
        <p:txBody>
          <a:bodyPr>
            <a:normAutofit/>
          </a:bodyPr>
          <a:lstStyle/>
          <a:p>
            <a:pPr algn="r" rtl="1"/>
            <a:r>
              <a:rPr lang="ar-MA" sz="2000" dirty="0"/>
              <a:t>      صدقة فاطمة بنت أحمد عام 1222 هـ/1807م</a:t>
            </a:r>
            <a:endParaRPr lang="fr-FR" sz="2000" dirty="0"/>
          </a:p>
        </p:txBody>
      </p:sp>
      <p:sp>
        <p:nvSpPr>
          <p:cNvPr id="7" name="Rectangle 6"/>
          <p:cNvSpPr/>
          <p:nvPr/>
        </p:nvSpPr>
        <p:spPr>
          <a:xfrm rot="10800000" flipV="1">
            <a:off x="457199" y="861682"/>
            <a:ext cx="8468343" cy="523220"/>
          </a:xfrm>
          <a:prstGeom prst="rect">
            <a:avLst/>
          </a:prstGeom>
        </p:spPr>
        <p:txBody>
          <a:bodyPr wrap="square">
            <a:spAutoFit/>
          </a:bodyPr>
          <a:lstStyle/>
          <a:p>
            <a:pPr lvl="0" algn="r" rtl="1"/>
            <a:r>
              <a:rPr lang="ar-MA" sz="2800" b="1" dirty="0"/>
              <a:t>2- </a:t>
            </a:r>
            <a:r>
              <a:rPr lang="ar-MA" sz="2800" b="1" dirty="0">
                <a:latin typeface="Calibri" pitchFamily="34" charset="0"/>
                <a:ea typeface="Calibri" pitchFamily="34" charset="0"/>
                <a:cs typeface="Arial" pitchFamily="34" charset="0"/>
              </a:rPr>
              <a:t>مصادر أراضي أيت مخشون (تابع):</a:t>
            </a:r>
            <a:endParaRPr lang="fr-FR" sz="2800" b="1" dirty="0"/>
          </a:p>
        </p:txBody>
      </p:sp>
      <p:pic>
        <p:nvPicPr>
          <p:cNvPr id="405506" name="Picture 2" descr="D:\Références terres makhchouniennes\Manuscrits scannés\صدقة فاطمة بنت أحمد 1.jpg"/>
          <p:cNvPicPr>
            <a:picLocks noGrp="1" noChangeAspect="1" noChangeArrowheads="1"/>
          </p:cNvPicPr>
          <p:nvPr>
            <p:ph sz="quarter" idx="4"/>
          </p:nvPr>
        </p:nvPicPr>
        <p:blipFill>
          <a:blip r:embed="rId2" cstate="print"/>
          <a:srcRect/>
          <a:stretch>
            <a:fillRect/>
          </a:stretch>
        </p:blipFill>
        <p:spPr bwMode="auto">
          <a:xfrm>
            <a:off x="4821087" y="2235619"/>
            <a:ext cx="4104456" cy="4353022"/>
          </a:xfrm>
          <a:prstGeom prst="rect">
            <a:avLst/>
          </a:prstGeom>
          <a:noFill/>
        </p:spPr>
      </p:pic>
      <p:pic>
        <p:nvPicPr>
          <p:cNvPr id="405507" name="Picture 3" descr="D:\Références terres makhchouniennes\Manuscrits scannés\صدقة الفقيرة عائشة بنت لحسن على ابن ابنها محمد بن عبد الله8.jpg"/>
          <p:cNvPicPr>
            <a:picLocks noGrp="1" noChangeAspect="1" noChangeArrowheads="1"/>
          </p:cNvPicPr>
          <p:nvPr>
            <p:ph sz="half" idx="2"/>
          </p:nvPr>
        </p:nvPicPr>
        <p:blipFill>
          <a:blip r:embed="rId3" cstate="print"/>
          <a:srcRect/>
          <a:stretch>
            <a:fillRect/>
          </a:stretch>
        </p:blipFill>
        <p:spPr bwMode="auto">
          <a:xfrm>
            <a:off x="179512" y="2278282"/>
            <a:ext cx="4536504" cy="4319070"/>
          </a:xfrm>
          <a:prstGeom prst="rect">
            <a:avLst/>
          </a:prstGeom>
          <a:noFill/>
        </p:spPr>
      </p:pic>
      <p:sp>
        <p:nvSpPr>
          <p:cNvPr id="12" name="Rectangle 11"/>
          <p:cNvSpPr/>
          <p:nvPr/>
        </p:nvSpPr>
        <p:spPr>
          <a:xfrm rot="10800000" flipV="1">
            <a:off x="251520" y="1477649"/>
            <a:ext cx="4549402" cy="707886"/>
          </a:xfrm>
          <a:prstGeom prst="rect">
            <a:avLst/>
          </a:prstGeom>
        </p:spPr>
        <p:txBody>
          <a:bodyPr wrap="square">
            <a:spAutoFit/>
          </a:bodyPr>
          <a:lstStyle/>
          <a:p>
            <a:pPr algn="r" rtl="1"/>
            <a:r>
              <a:rPr lang="ar-MA" sz="2000" b="1" dirty="0"/>
              <a:t>         صدقة الفقيرة عائشة بنت لحسن عام 1241 هـ/1825 م</a:t>
            </a:r>
            <a:endParaRPr lang="fr-FR" sz="2000" b="1" dirty="0"/>
          </a:p>
        </p:txBody>
      </p:sp>
      <p:sp>
        <p:nvSpPr>
          <p:cNvPr id="10" name="Étoile à 4 branches 11">
            <a:extLst>
              <a:ext uri="{FF2B5EF4-FFF2-40B4-BE49-F238E27FC236}">
                <a16:creationId xmlns:a16="http://schemas.microsoft.com/office/drawing/2014/main" id="{F88BA94F-D20E-46CA-BFA4-22707E9AB57E}"/>
              </a:ext>
            </a:extLst>
          </p:cNvPr>
          <p:cNvSpPr/>
          <p:nvPr/>
        </p:nvSpPr>
        <p:spPr>
          <a:xfrm>
            <a:off x="8388424" y="1352356"/>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Étoile à 4 branches 11">
            <a:extLst>
              <a:ext uri="{FF2B5EF4-FFF2-40B4-BE49-F238E27FC236}">
                <a16:creationId xmlns:a16="http://schemas.microsoft.com/office/drawing/2014/main" id="{E6368D1B-3A15-4F9E-8E6D-8047F4F5A711}"/>
              </a:ext>
            </a:extLst>
          </p:cNvPr>
          <p:cNvSpPr/>
          <p:nvPr/>
        </p:nvSpPr>
        <p:spPr>
          <a:xfrm>
            <a:off x="4170784" y="1471552"/>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05506"/>
                                        </p:tgtEl>
                                        <p:attrNameLst>
                                          <p:attrName>style.visibility</p:attrName>
                                        </p:attrNameLst>
                                      </p:cBhvr>
                                      <p:to>
                                        <p:strVal val="visible"/>
                                      </p:to>
                                    </p:set>
                                    <p:animEffect transition="in" filter="wipe(down)">
                                      <p:cBhvr>
                                        <p:cTn id="17" dur="500"/>
                                        <p:tgtEl>
                                          <p:spTgt spid="40550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05507"/>
                                        </p:tgtEl>
                                        <p:attrNameLst>
                                          <p:attrName>style.visibility</p:attrName>
                                        </p:attrNameLst>
                                      </p:cBhvr>
                                      <p:to>
                                        <p:strVal val="visible"/>
                                      </p:to>
                                    </p:set>
                                    <p:animEffect transition="in" filter="wipe(down)">
                                      <p:cBhvr>
                                        <p:cTn id="27" dur="500"/>
                                        <p:tgtEl>
                                          <p:spTgt spid="405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P spid="1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346050"/>
          </a:xfrm>
        </p:spPr>
        <p:txBody>
          <a:bodyPr>
            <a:noAutofit/>
          </a:bodyPr>
          <a:lstStyle/>
          <a:p>
            <a:r>
              <a:rPr lang="ar-MA" sz="3600" b="1" dirty="0"/>
              <a:t>ثالثا- ملاحظات (تابع)</a:t>
            </a:r>
            <a:endParaRPr lang="fr-FR" sz="3600" dirty="0"/>
          </a:p>
        </p:txBody>
      </p:sp>
      <p:sp>
        <p:nvSpPr>
          <p:cNvPr id="3" name="Espace réservé du texte 2"/>
          <p:cNvSpPr>
            <a:spLocks noGrp="1"/>
          </p:cNvSpPr>
          <p:nvPr>
            <p:ph type="body" idx="1"/>
          </p:nvPr>
        </p:nvSpPr>
        <p:spPr>
          <a:xfrm>
            <a:off x="179512" y="1432889"/>
            <a:ext cx="4032448" cy="523220"/>
          </a:xfrm>
        </p:spPr>
        <p:txBody>
          <a:bodyPr>
            <a:noAutofit/>
          </a:bodyPr>
          <a:lstStyle/>
          <a:p>
            <a:pPr algn="r" rtl="1"/>
            <a:r>
              <a:rPr lang="ar-MA" sz="1800" dirty="0"/>
              <a:t>       صدقة أحمد بن عبد الخالق عام 1306 هـ/1888م</a:t>
            </a:r>
            <a:endParaRPr lang="fr-FR" sz="1800" dirty="0"/>
          </a:p>
        </p:txBody>
      </p:sp>
      <p:sp>
        <p:nvSpPr>
          <p:cNvPr id="5" name="Espace réservé du texte 4"/>
          <p:cNvSpPr>
            <a:spLocks noGrp="1"/>
          </p:cNvSpPr>
          <p:nvPr>
            <p:ph type="body" sz="quarter" idx="3"/>
          </p:nvPr>
        </p:nvSpPr>
        <p:spPr>
          <a:xfrm>
            <a:off x="4427985" y="1432889"/>
            <a:ext cx="4464494" cy="569940"/>
          </a:xfrm>
        </p:spPr>
        <p:txBody>
          <a:bodyPr>
            <a:noAutofit/>
          </a:bodyPr>
          <a:lstStyle/>
          <a:p>
            <a:pPr algn="r" rtl="1"/>
            <a:r>
              <a:rPr lang="ar-MA" sz="1800" dirty="0"/>
              <a:t>              صدقة ميمونة بنت أحمد عام 1273 هـ/1856 م</a:t>
            </a:r>
            <a:endParaRPr lang="fr-FR" sz="1800" dirty="0"/>
          </a:p>
        </p:txBody>
      </p:sp>
      <p:pic>
        <p:nvPicPr>
          <p:cNvPr id="386050" name="Picture 2" descr="F:\Documentation et archive administratis\sur le bureau jusqu'au 14-2-2011\Ecritures scannées -origine\86.jpg"/>
          <p:cNvPicPr>
            <a:picLocks noGrp="1" noChangeAspect="1" noChangeArrowheads="1"/>
          </p:cNvPicPr>
          <p:nvPr>
            <p:ph sz="quarter" idx="4"/>
          </p:nvPr>
        </p:nvPicPr>
        <p:blipFill>
          <a:blip r:embed="rId2" cstate="print"/>
          <a:srcRect/>
          <a:stretch>
            <a:fillRect/>
          </a:stretch>
        </p:blipFill>
        <p:spPr bwMode="auto">
          <a:xfrm>
            <a:off x="4572000" y="2077900"/>
            <a:ext cx="4320479" cy="4591460"/>
          </a:xfrm>
          <a:prstGeom prst="rect">
            <a:avLst/>
          </a:prstGeom>
          <a:noFill/>
        </p:spPr>
      </p:pic>
      <p:pic>
        <p:nvPicPr>
          <p:cNvPr id="386051" name="Picture 3" descr="F:\Documentation et archive administratis\sur le bureau jusqu'au 14-2-2011\Ecritures scannées -origine\13.jpg"/>
          <p:cNvPicPr>
            <a:picLocks noGrp="1" noChangeAspect="1" noChangeArrowheads="1"/>
          </p:cNvPicPr>
          <p:nvPr>
            <p:ph sz="half" idx="2"/>
          </p:nvPr>
        </p:nvPicPr>
        <p:blipFill>
          <a:blip r:embed="rId3" cstate="print"/>
          <a:srcRect/>
          <a:stretch>
            <a:fillRect/>
          </a:stretch>
        </p:blipFill>
        <p:spPr bwMode="auto">
          <a:xfrm>
            <a:off x="179511" y="2100600"/>
            <a:ext cx="4248473" cy="4496752"/>
          </a:xfrm>
          <a:prstGeom prst="rect">
            <a:avLst/>
          </a:prstGeom>
          <a:noFill/>
        </p:spPr>
      </p:pic>
      <p:sp>
        <p:nvSpPr>
          <p:cNvPr id="9" name="ZoneTexte 8">
            <a:extLst>
              <a:ext uri="{FF2B5EF4-FFF2-40B4-BE49-F238E27FC236}">
                <a16:creationId xmlns:a16="http://schemas.microsoft.com/office/drawing/2014/main" id="{39AA6FD0-0EE1-4322-9B86-6CDEDB3A656F}"/>
              </a:ext>
            </a:extLst>
          </p:cNvPr>
          <p:cNvSpPr txBox="1"/>
          <p:nvPr/>
        </p:nvSpPr>
        <p:spPr>
          <a:xfrm>
            <a:off x="2286000" y="765178"/>
            <a:ext cx="6400800" cy="523220"/>
          </a:xfrm>
          <a:prstGeom prst="rect">
            <a:avLst/>
          </a:prstGeom>
          <a:noFill/>
        </p:spPr>
        <p:txBody>
          <a:bodyPr wrap="square">
            <a:spAutoFit/>
          </a:bodyPr>
          <a:lstStyle/>
          <a:p>
            <a:pPr lvl="0" algn="r" rtl="1"/>
            <a:r>
              <a:rPr lang="ar-MA" sz="2800" b="1" dirty="0"/>
              <a:t>2- </a:t>
            </a:r>
            <a:r>
              <a:rPr lang="ar-MA" sz="2800" b="1" dirty="0">
                <a:latin typeface="Calibri" pitchFamily="34" charset="0"/>
                <a:ea typeface="Calibri" pitchFamily="34" charset="0"/>
                <a:cs typeface="Arial" pitchFamily="34" charset="0"/>
              </a:rPr>
              <a:t>مصادر أراضي أيت مخشون (تابع):</a:t>
            </a:r>
            <a:endParaRPr lang="fr-FR" sz="2800" b="1" dirty="0"/>
          </a:p>
        </p:txBody>
      </p:sp>
      <p:sp>
        <p:nvSpPr>
          <p:cNvPr id="10" name="Étoile à 4 branches 11">
            <a:extLst>
              <a:ext uri="{FF2B5EF4-FFF2-40B4-BE49-F238E27FC236}">
                <a16:creationId xmlns:a16="http://schemas.microsoft.com/office/drawing/2014/main" id="{E91E822E-79D2-4AF5-BF1D-B7CDC2C19CD7}"/>
              </a:ext>
            </a:extLst>
          </p:cNvPr>
          <p:cNvSpPr/>
          <p:nvPr/>
        </p:nvSpPr>
        <p:spPr>
          <a:xfrm>
            <a:off x="8028384" y="1357819"/>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Étoile à 4 branches 11">
            <a:extLst>
              <a:ext uri="{FF2B5EF4-FFF2-40B4-BE49-F238E27FC236}">
                <a16:creationId xmlns:a16="http://schemas.microsoft.com/office/drawing/2014/main" id="{446E3834-A03F-4E53-BEA4-CA8C840F18D7}"/>
              </a:ext>
            </a:extLst>
          </p:cNvPr>
          <p:cNvSpPr/>
          <p:nvPr/>
        </p:nvSpPr>
        <p:spPr>
          <a:xfrm>
            <a:off x="3815917" y="1301203"/>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346050"/>
          </a:xfrm>
        </p:spPr>
        <p:txBody>
          <a:bodyPr>
            <a:noAutofit/>
          </a:bodyPr>
          <a:lstStyle/>
          <a:p>
            <a:r>
              <a:rPr lang="ar-MA" sz="3600" b="1" dirty="0"/>
              <a:t>ثالثا- ملاحظات (تابع)</a:t>
            </a:r>
            <a:endParaRPr lang="fr-FR" sz="3600" dirty="0"/>
          </a:p>
        </p:txBody>
      </p:sp>
      <p:sp>
        <p:nvSpPr>
          <p:cNvPr id="3" name="Espace réservé du texte 2"/>
          <p:cNvSpPr>
            <a:spLocks noGrp="1"/>
          </p:cNvSpPr>
          <p:nvPr>
            <p:ph type="body" idx="1"/>
          </p:nvPr>
        </p:nvSpPr>
        <p:spPr>
          <a:xfrm>
            <a:off x="179512" y="1599181"/>
            <a:ext cx="4248472" cy="648072"/>
          </a:xfrm>
        </p:spPr>
        <p:txBody>
          <a:bodyPr>
            <a:normAutofit/>
          </a:bodyPr>
          <a:lstStyle/>
          <a:p>
            <a:pPr algn="r" rtl="1"/>
            <a:r>
              <a:rPr lang="ar-MA" sz="1800" dirty="0"/>
              <a:t>         صدقة عم الوالد رحمة الله عليهما محمد بن أحمد عام 1346هـ  /1927م</a:t>
            </a:r>
            <a:endParaRPr lang="fr-FR" sz="1800" dirty="0"/>
          </a:p>
        </p:txBody>
      </p:sp>
      <p:sp>
        <p:nvSpPr>
          <p:cNvPr id="5" name="Espace réservé du texte 4"/>
          <p:cNvSpPr>
            <a:spLocks noGrp="1"/>
          </p:cNvSpPr>
          <p:nvPr>
            <p:ph type="body" sz="quarter" idx="3"/>
          </p:nvPr>
        </p:nvSpPr>
        <p:spPr>
          <a:xfrm>
            <a:off x="4932040" y="1628800"/>
            <a:ext cx="4032448" cy="648072"/>
          </a:xfrm>
        </p:spPr>
        <p:txBody>
          <a:bodyPr>
            <a:normAutofit/>
          </a:bodyPr>
          <a:lstStyle/>
          <a:p>
            <a:pPr algn="r" rtl="1"/>
            <a:r>
              <a:rPr lang="ar-MA" sz="1800" dirty="0"/>
              <a:t>          صدقة عم الوالد رحمة الله عليهما محمد بن أحمد عام 1342هـ /1923م</a:t>
            </a:r>
            <a:endParaRPr lang="fr-FR" sz="1800" dirty="0"/>
          </a:p>
        </p:txBody>
      </p:sp>
      <p:pic>
        <p:nvPicPr>
          <p:cNvPr id="12" name="Picture 2"/>
          <p:cNvPicPr>
            <a:picLocks noGrp="1" noChangeAspect="1" noChangeArrowheads="1"/>
          </p:cNvPicPr>
          <p:nvPr>
            <p:ph sz="half" idx="2"/>
          </p:nvPr>
        </p:nvPicPr>
        <p:blipFill>
          <a:blip r:embed="rId2" cstate="print"/>
          <a:srcRect/>
          <a:stretch>
            <a:fillRect/>
          </a:stretch>
        </p:blipFill>
        <p:spPr bwMode="auto">
          <a:xfrm>
            <a:off x="179512" y="2492896"/>
            <a:ext cx="4608512" cy="4104456"/>
          </a:xfrm>
          <a:prstGeom prst="rect">
            <a:avLst/>
          </a:prstGeom>
          <a:noFill/>
          <a:ln w="9525">
            <a:noFill/>
            <a:miter lim="800000"/>
            <a:headEnd/>
            <a:tailEnd/>
          </a:ln>
        </p:spPr>
      </p:pic>
      <p:pic>
        <p:nvPicPr>
          <p:cNvPr id="388098" name="Picture 2" descr="F:\Documentation et archive administratis\sur le bureau jusqu'au 14-2-2011\Ecritures scannées -origine\44.jpg"/>
          <p:cNvPicPr>
            <a:picLocks noGrp="1" noChangeAspect="1" noChangeArrowheads="1"/>
          </p:cNvPicPr>
          <p:nvPr>
            <p:ph sz="quarter" idx="4"/>
          </p:nvPr>
        </p:nvPicPr>
        <p:blipFill>
          <a:blip r:embed="rId3" cstate="print"/>
          <a:srcRect/>
          <a:stretch>
            <a:fillRect/>
          </a:stretch>
        </p:blipFill>
        <p:spPr bwMode="auto">
          <a:xfrm>
            <a:off x="4932040" y="2492895"/>
            <a:ext cx="4032448" cy="4104457"/>
          </a:xfrm>
          <a:prstGeom prst="rect">
            <a:avLst/>
          </a:prstGeom>
          <a:noFill/>
        </p:spPr>
      </p:pic>
      <p:sp>
        <p:nvSpPr>
          <p:cNvPr id="9" name="ZoneTexte 8">
            <a:extLst>
              <a:ext uri="{FF2B5EF4-FFF2-40B4-BE49-F238E27FC236}">
                <a16:creationId xmlns:a16="http://schemas.microsoft.com/office/drawing/2014/main" id="{2529652F-016B-4D26-A51E-4911E5B06C53}"/>
              </a:ext>
            </a:extLst>
          </p:cNvPr>
          <p:cNvSpPr txBox="1"/>
          <p:nvPr/>
        </p:nvSpPr>
        <p:spPr>
          <a:xfrm>
            <a:off x="2286000" y="980728"/>
            <a:ext cx="6606480" cy="523220"/>
          </a:xfrm>
          <a:prstGeom prst="rect">
            <a:avLst/>
          </a:prstGeom>
          <a:noFill/>
        </p:spPr>
        <p:txBody>
          <a:bodyPr wrap="square">
            <a:spAutoFit/>
          </a:bodyPr>
          <a:lstStyle/>
          <a:p>
            <a:pPr lvl="0" algn="r" rtl="1"/>
            <a:r>
              <a:rPr lang="ar-MA" sz="2800" b="1" dirty="0"/>
              <a:t>2- </a:t>
            </a:r>
            <a:r>
              <a:rPr lang="ar-MA" sz="2800" b="1" dirty="0">
                <a:latin typeface="Calibri" pitchFamily="34" charset="0"/>
                <a:ea typeface="Calibri" pitchFamily="34" charset="0"/>
                <a:cs typeface="Arial" pitchFamily="34" charset="0"/>
              </a:rPr>
              <a:t>مصادر أراضي أيت مخشون (تابع):</a:t>
            </a:r>
            <a:endParaRPr lang="fr-FR" sz="2800" b="1" dirty="0"/>
          </a:p>
        </p:txBody>
      </p:sp>
      <p:sp>
        <p:nvSpPr>
          <p:cNvPr id="10" name="Étoile à 4 branches 11">
            <a:extLst>
              <a:ext uri="{FF2B5EF4-FFF2-40B4-BE49-F238E27FC236}">
                <a16:creationId xmlns:a16="http://schemas.microsoft.com/office/drawing/2014/main" id="{19F1BD24-A91B-4FF7-A5FF-5CB6FDBE94E9}"/>
              </a:ext>
            </a:extLst>
          </p:cNvPr>
          <p:cNvSpPr/>
          <p:nvPr/>
        </p:nvSpPr>
        <p:spPr>
          <a:xfrm>
            <a:off x="8512898" y="1599181"/>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Étoile à 4 branches 11">
            <a:extLst>
              <a:ext uri="{FF2B5EF4-FFF2-40B4-BE49-F238E27FC236}">
                <a16:creationId xmlns:a16="http://schemas.microsoft.com/office/drawing/2014/main" id="{8F5E8FEE-EBB1-4C78-AE59-A27138D97BFC}"/>
              </a:ext>
            </a:extLst>
          </p:cNvPr>
          <p:cNvSpPr/>
          <p:nvPr/>
        </p:nvSpPr>
        <p:spPr>
          <a:xfrm>
            <a:off x="3959933" y="1568109"/>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8229600" cy="426769"/>
          </a:xfrm>
        </p:spPr>
        <p:txBody>
          <a:bodyPr>
            <a:noAutofit/>
          </a:bodyPr>
          <a:lstStyle/>
          <a:p>
            <a:r>
              <a:rPr lang="ar-MA" sz="3200" b="1" dirty="0"/>
              <a:t>ثالثا- ملاحظات (تابع)</a:t>
            </a:r>
            <a:endParaRPr lang="fr-FR" sz="3200" dirty="0"/>
          </a:p>
        </p:txBody>
      </p:sp>
      <p:sp>
        <p:nvSpPr>
          <p:cNvPr id="5" name="Espace réservé du texte 4"/>
          <p:cNvSpPr>
            <a:spLocks noGrp="1"/>
          </p:cNvSpPr>
          <p:nvPr>
            <p:ph type="body" sz="quarter" idx="3"/>
          </p:nvPr>
        </p:nvSpPr>
        <p:spPr>
          <a:xfrm>
            <a:off x="281122" y="1325937"/>
            <a:ext cx="8552153" cy="643739"/>
          </a:xfrm>
        </p:spPr>
        <p:txBody>
          <a:bodyPr>
            <a:normAutofit fontScale="25000" lnSpcReduction="20000"/>
          </a:bodyPr>
          <a:lstStyle/>
          <a:p>
            <a:pPr algn="r" rtl="1"/>
            <a:endParaRPr lang="ar-MA" dirty="0"/>
          </a:p>
          <a:p>
            <a:pPr algn="r" rtl="1"/>
            <a:endParaRPr lang="ar-MA" dirty="0"/>
          </a:p>
          <a:p>
            <a:pPr algn="r" rtl="1"/>
            <a:r>
              <a:rPr lang="ar-MA" sz="7200" dirty="0"/>
              <a:t>          توزيع تركة أحد أبناء بن سعيد بن سيدي لحسن بن مخشون في فبراير 1953 ميلادية</a:t>
            </a:r>
            <a:endParaRPr lang="fr-FR" sz="7200" dirty="0"/>
          </a:p>
        </p:txBody>
      </p:sp>
      <p:sp>
        <p:nvSpPr>
          <p:cNvPr id="7" name="Rectangle 6"/>
          <p:cNvSpPr/>
          <p:nvPr/>
        </p:nvSpPr>
        <p:spPr>
          <a:xfrm>
            <a:off x="179512" y="850042"/>
            <a:ext cx="8653763" cy="523220"/>
          </a:xfrm>
          <a:prstGeom prst="rect">
            <a:avLst/>
          </a:prstGeom>
        </p:spPr>
        <p:txBody>
          <a:bodyPr wrap="square">
            <a:spAutoFit/>
          </a:bodyPr>
          <a:lstStyle/>
          <a:p>
            <a:pPr lvl="0" algn="r" rtl="1"/>
            <a:r>
              <a:rPr lang="ar-MA" sz="2800" b="1" dirty="0"/>
              <a:t>2-</a:t>
            </a:r>
            <a:r>
              <a:rPr lang="ar-MA" sz="2800" b="1" dirty="0">
                <a:latin typeface="Calibri" pitchFamily="34" charset="0"/>
                <a:ea typeface="Calibri" pitchFamily="34" charset="0"/>
                <a:cs typeface="Arial" pitchFamily="34" charset="0"/>
              </a:rPr>
              <a:t>مصادر أراضي أيت مخشون (تابع):</a:t>
            </a:r>
            <a:endParaRPr lang="fr-FR" sz="2800" b="1" dirty="0"/>
          </a:p>
        </p:txBody>
      </p:sp>
      <p:pic>
        <p:nvPicPr>
          <p:cNvPr id="288769" name="Picture 1"/>
          <p:cNvPicPr>
            <a:picLocks noGrp="1" noChangeAspect="1" noChangeArrowheads="1"/>
          </p:cNvPicPr>
          <p:nvPr>
            <p:ph sz="quarter" idx="4"/>
          </p:nvPr>
        </p:nvPicPr>
        <p:blipFill>
          <a:blip r:embed="rId2" cstate="print"/>
          <a:srcRect/>
          <a:stretch>
            <a:fillRect/>
          </a:stretch>
        </p:blipFill>
        <p:spPr bwMode="auto">
          <a:xfrm>
            <a:off x="4728820" y="2017001"/>
            <a:ext cx="4104455" cy="4840999"/>
          </a:xfrm>
          <a:prstGeom prst="rect">
            <a:avLst/>
          </a:prstGeom>
          <a:noFill/>
          <a:ln w="9525">
            <a:noFill/>
            <a:miter lim="800000"/>
            <a:headEnd/>
            <a:tailEnd/>
          </a:ln>
        </p:spPr>
      </p:pic>
      <p:pic>
        <p:nvPicPr>
          <p:cNvPr id="288770" name="Picture 2"/>
          <p:cNvPicPr>
            <a:picLocks noGrp="1" noChangeAspect="1" noChangeArrowheads="1"/>
          </p:cNvPicPr>
          <p:nvPr>
            <p:ph sz="half" idx="2"/>
          </p:nvPr>
        </p:nvPicPr>
        <p:blipFill>
          <a:blip r:embed="rId3" cstate="print"/>
          <a:srcRect/>
          <a:stretch>
            <a:fillRect/>
          </a:stretch>
        </p:blipFill>
        <p:spPr bwMode="auto">
          <a:xfrm>
            <a:off x="179513" y="2089008"/>
            <a:ext cx="4392487" cy="4652360"/>
          </a:xfrm>
          <a:prstGeom prst="rect">
            <a:avLst/>
          </a:prstGeom>
          <a:noFill/>
          <a:ln w="9525">
            <a:noFill/>
            <a:miter lim="800000"/>
            <a:headEnd/>
            <a:tailEnd/>
          </a:ln>
        </p:spPr>
      </p:pic>
      <p:sp>
        <p:nvSpPr>
          <p:cNvPr id="9" name="Étoile à 4 branches 11">
            <a:extLst>
              <a:ext uri="{FF2B5EF4-FFF2-40B4-BE49-F238E27FC236}">
                <a16:creationId xmlns:a16="http://schemas.microsoft.com/office/drawing/2014/main" id="{729897E1-C37C-4D86-A035-9751A6A82F70}"/>
              </a:ext>
            </a:extLst>
          </p:cNvPr>
          <p:cNvSpPr/>
          <p:nvPr/>
        </p:nvSpPr>
        <p:spPr>
          <a:xfrm>
            <a:off x="8250200" y="1373262"/>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06448322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18058"/>
          </a:xfrm>
        </p:spPr>
        <p:txBody>
          <a:bodyPr>
            <a:noAutofit/>
          </a:bodyPr>
          <a:lstStyle/>
          <a:p>
            <a:r>
              <a:rPr lang="ar-MA" sz="3600" b="1" dirty="0"/>
              <a:t>ثالثا- ملاحظات (تابع)</a:t>
            </a:r>
            <a:endParaRPr lang="fr-FR" sz="3600" dirty="0"/>
          </a:p>
        </p:txBody>
      </p:sp>
      <p:sp>
        <p:nvSpPr>
          <p:cNvPr id="3" name="Espace réservé du texte 2"/>
          <p:cNvSpPr>
            <a:spLocks noGrp="1"/>
          </p:cNvSpPr>
          <p:nvPr>
            <p:ph type="body" idx="1"/>
          </p:nvPr>
        </p:nvSpPr>
        <p:spPr>
          <a:xfrm>
            <a:off x="179512" y="1647966"/>
            <a:ext cx="4536501" cy="523220"/>
          </a:xfrm>
        </p:spPr>
        <p:txBody>
          <a:bodyPr>
            <a:noAutofit/>
          </a:bodyPr>
          <a:lstStyle/>
          <a:p>
            <a:pPr algn="r" rtl="1"/>
            <a:r>
              <a:rPr lang="ar-MA" sz="1800" dirty="0"/>
              <a:t>            قسمة مراضاة ورثة عقى بن أحمد عام 1290هـ/1873م</a:t>
            </a:r>
            <a:endParaRPr lang="fr-FR" sz="1800" dirty="0"/>
          </a:p>
        </p:txBody>
      </p:sp>
      <p:sp>
        <p:nvSpPr>
          <p:cNvPr id="5" name="Espace réservé du texte 4"/>
          <p:cNvSpPr>
            <a:spLocks noGrp="1"/>
          </p:cNvSpPr>
          <p:nvPr>
            <p:ph type="body" sz="quarter" idx="3"/>
          </p:nvPr>
        </p:nvSpPr>
        <p:spPr>
          <a:xfrm>
            <a:off x="4716013" y="1431941"/>
            <a:ext cx="4222815" cy="739245"/>
          </a:xfrm>
        </p:spPr>
        <p:txBody>
          <a:bodyPr>
            <a:noAutofit/>
          </a:bodyPr>
          <a:lstStyle/>
          <a:p>
            <a:pPr algn="r" rtl="1"/>
            <a:r>
              <a:rPr lang="ar-MA" sz="1800" dirty="0"/>
              <a:t>          نزاع لحسن بن عقى وعمته ميمونة حول     الإرث عام 1265 هـ/</a:t>
            </a:r>
            <a:r>
              <a:rPr lang="fr-FR" sz="1800" dirty="0"/>
              <a:t> 1848</a:t>
            </a:r>
            <a:r>
              <a:rPr lang="ar-MA" sz="1800" dirty="0"/>
              <a:t>م</a:t>
            </a:r>
            <a:endParaRPr lang="fr-FR" sz="1800" dirty="0"/>
          </a:p>
        </p:txBody>
      </p:sp>
      <p:pic>
        <p:nvPicPr>
          <p:cNvPr id="14" name="Picture 2" descr="F:\Documentation et archive administratis\sur le bureau jusqu'au 14-2-2011\Ecritures scannées -origine\img6.jpg"/>
          <p:cNvPicPr>
            <a:picLocks noGrp="1" noChangeAspect="1" noChangeArrowheads="1"/>
          </p:cNvPicPr>
          <p:nvPr>
            <p:ph sz="quarter" idx="4"/>
          </p:nvPr>
        </p:nvPicPr>
        <p:blipFill>
          <a:blip r:embed="rId2" cstate="print"/>
          <a:srcRect/>
          <a:stretch>
            <a:fillRect/>
          </a:stretch>
        </p:blipFill>
        <p:spPr bwMode="auto">
          <a:xfrm>
            <a:off x="4716016" y="2387212"/>
            <a:ext cx="4248472" cy="4210140"/>
          </a:xfrm>
          <a:prstGeom prst="rect">
            <a:avLst/>
          </a:prstGeom>
          <a:noFill/>
        </p:spPr>
      </p:pic>
      <p:pic>
        <p:nvPicPr>
          <p:cNvPr id="17" name="Picture 5" descr="F:\Documentation et archive administratis\sur le bureau jusqu'au 14-2-2011\Ecritures scannées -origine\82.jpg"/>
          <p:cNvPicPr>
            <a:picLocks noGrp="1" noChangeAspect="1" noChangeArrowheads="1"/>
          </p:cNvPicPr>
          <p:nvPr>
            <p:ph sz="half" idx="2"/>
          </p:nvPr>
        </p:nvPicPr>
        <p:blipFill>
          <a:blip r:embed="rId3" cstate="print"/>
          <a:srcRect/>
          <a:stretch>
            <a:fillRect/>
          </a:stretch>
        </p:blipFill>
        <p:spPr bwMode="auto">
          <a:xfrm>
            <a:off x="323528" y="2318004"/>
            <a:ext cx="4248472" cy="4279348"/>
          </a:xfrm>
          <a:prstGeom prst="rect">
            <a:avLst/>
          </a:prstGeom>
          <a:noFill/>
        </p:spPr>
      </p:pic>
      <p:sp>
        <p:nvSpPr>
          <p:cNvPr id="11" name="ZoneTexte 10">
            <a:extLst>
              <a:ext uri="{FF2B5EF4-FFF2-40B4-BE49-F238E27FC236}">
                <a16:creationId xmlns:a16="http://schemas.microsoft.com/office/drawing/2014/main" id="{73ABA1F1-ED15-4CC5-A82C-1E00D17ED283}"/>
              </a:ext>
            </a:extLst>
          </p:cNvPr>
          <p:cNvSpPr txBox="1"/>
          <p:nvPr/>
        </p:nvSpPr>
        <p:spPr>
          <a:xfrm>
            <a:off x="457199" y="908721"/>
            <a:ext cx="8507285" cy="523220"/>
          </a:xfrm>
          <a:prstGeom prst="rect">
            <a:avLst/>
          </a:prstGeom>
          <a:noFill/>
        </p:spPr>
        <p:txBody>
          <a:bodyPr wrap="square">
            <a:spAutoFit/>
          </a:bodyPr>
          <a:lstStyle/>
          <a:p>
            <a:pPr lvl="0" algn="r" rtl="1"/>
            <a:r>
              <a:rPr lang="ar-MA" sz="2800" b="1" dirty="0"/>
              <a:t>2-</a:t>
            </a:r>
            <a:r>
              <a:rPr lang="ar-MA" sz="2800" b="1" dirty="0">
                <a:latin typeface="Calibri" pitchFamily="34" charset="0"/>
                <a:ea typeface="Calibri" pitchFamily="34" charset="0"/>
                <a:cs typeface="Arial" pitchFamily="34" charset="0"/>
              </a:rPr>
              <a:t>مصادر أراضي أيت مخشون (تابع):</a:t>
            </a:r>
            <a:endParaRPr lang="fr-FR" sz="2800" b="1" dirty="0"/>
          </a:p>
        </p:txBody>
      </p:sp>
      <p:sp>
        <p:nvSpPr>
          <p:cNvPr id="10" name="Étoile à 4 branches 11">
            <a:extLst>
              <a:ext uri="{FF2B5EF4-FFF2-40B4-BE49-F238E27FC236}">
                <a16:creationId xmlns:a16="http://schemas.microsoft.com/office/drawing/2014/main" id="{FE4CD15C-C162-489F-8A5A-FA6685EA5FEC}"/>
              </a:ext>
            </a:extLst>
          </p:cNvPr>
          <p:cNvSpPr/>
          <p:nvPr/>
        </p:nvSpPr>
        <p:spPr>
          <a:xfrm>
            <a:off x="8460428" y="1583214"/>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Étoile à 4 branches 11">
            <a:extLst>
              <a:ext uri="{FF2B5EF4-FFF2-40B4-BE49-F238E27FC236}">
                <a16:creationId xmlns:a16="http://schemas.microsoft.com/office/drawing/2014/main" id="{E9601F37-BFFA-4033-8B1E-D1E65C3330D5}"/>
              </a:ext>
            </a:extLst>
          </p:cNvPr>
          <p:cNvSpPr/>
          <p:nvPr/>
        </p:nvSpPr>
        <p:spPr>
          <a:xfrm>
            <a:off x="4091853" y="1501148"/>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686335021"/>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rmAutofit fontScale="90000"/>
          </a:bodyPr>
          <a:lstStyle/>
          <a:p>
            <a:pPr rtl="1"/>
            <a:r>
              <a:rPr lang="ar-MA" b="1" dirty="0"/>
              <a:t>ثالثا- ملاحظات (تابع)</a:t>
            </a:r>
            <a:endParaRPr lang="fr-FR" dirty="0"/>
          </a:p>
        </p:txBody>
      </p:sp>
      <p:sp>
        <p:nvSpPr>
          <p:cNvPr id="3" name="Espace réservé du texte 2"/>
          <p:cNvSpPr>
            <a:spLocks noGrp="1"/>
          </p:cNvSpPr>
          <p:nvPr>
            <p:ph type="body" idx="1"/>
          </p:nvPr>
        </p:nvSpPr>
        <p:spPr>
          <a:xfrm rot="10800000" flipV="1">
            <a:off x="439170" y="1393611"/>
            <a:ext cx="8247630" cy="964851"/>
          </a:xfrm>
        </p:spPr>
        <p:txBody>
          <a:bodyPr>
            <a:noAutofit/>
          </a:bodyPr>
          <a:lstStyle/>
          <a:p>
            <a:pPr algn="r" rtl="1"/>
            <a:r>
              <a:rPr lang="ar-MA" sz="2000" dirty="0"/>
              <a:t>       تقسيم تركة عم الوالد رحمهما الله وحيازة أرملته المسماة قيد حياتها فاطمة طالب ثمنها من باقي الورثة وذلك سنة 1960                     </a:t>
            </a:r>
            <a:endParaRPr lang="fr-FR" sz="2000" dirty="0"/>
          </a:p>
        </p:txBody>
      </p:sp>
      <p:pic>
        <p:nvPicPr>
          <p:cNvPr id="7" name="Espace réservé du contenu 6" descr="C:\Users\hp\Desktop\Nouveau dossier\heritage fadma taleb bb.jpg"/>
          <p:cNvPicPr>
            <a:picLocks noGrp="1"/>
          </p:cNvPicPr>
          <p:nvPr>
            <p:ph sz="quarter" idx="4"/>
          </p:nvPr>
        </p:nvPicPr>
        <p:blipFill>
          <a:blip r:embed="rId3" cstate="print"/>
          <a:srcRect/>
          <a:stretch>
            <a:fillRect/>
          </a:stretch>
        </p:blipFill>
        <p:spPr bwMode="auto">
          <a:xfrm>
            <a:off x="457200" y="2358463"/>
            <a:ext cx="8229600" cy="4094873"/>
          </a:xfrm>
          <a:prstGeom prst="rect">
            <a:avLst/>
          </a:prstGeom>
          <a:noFill/>
          <a:ln w="9525">
            <a:noFill/>
            <a:miter lim="800000"/>
            <a:headEnd/>
            <a:tailEnd/>
          </a:ln>
        </p:spPr>
      </p:pic>
      <p:sp>
        <p:nvSpPr>
          <p:cNvPr id="8" name="Rectangle 7">
            <a:extLst>
              <a:ext uri="{FF2B5EF4-FFF2-40B4-BE49-F238E27FC236}">
                <a16:creationId xmlns:a16="http://schemas.microsoft.com/office/drawing/2014/main" id="{32C4E8D6-4CC6-4289-89C2-C5667BD3CE2F}"/>
              </a:ext>
            </a:extLst>
          </p:cNvPr>
          <p:cNvSpPr/>
          <p:nvPr/>
        </p:nvSpPr>
        <p:spPr>
          <a:xfrm>
            <a:off x="179512" y="836712"/>
            <a:ext cx="8712968" cy="523220"/>
          </a:xfrm>
          <a:prstGeom prst="rect">
            <a:avLst/>
          </a:prstGeom>
        </p:spPr>
        <p:txBody>
          <a:bodyPr wrap="square">
            <a:spAutoFit/>
          </a:bodyPr>
          <a:lstStyle/>
          <a:p>
            <a:pPr lvl="0" algn="r" rtl="1"/>
            <a:r>
              <a:rPr lang="ar-MA" sz="2800" b="1" dirty="0"/>
              <a:t>2-</a:t>
            </a:r>
            <a:r>
              <a:rPr lang="ar-MA" sz="2800" b="1" dirty="0">
                <a:latin typeface="Calibri" pitchFamily="34" charset="0"/>
                <a:ea typeface="Calibri" pitchFamily="34" charset="0"/>
                <a:cs typeface="Arial" pitchFamily="34" charset="0"/>
              </a:rPr>
              <a:t>مصادر أراضي أيت مخشون (تابع):</a:t>
            </a:r>
            <a:endParaRPr lang="fr-FR" sz="2800" b="1" dirty="0"/>
          </a:p>
        </p:txBody>
      </p:sp>
      <p:sp>
        <p:nvSpPr>
          <p:cNvPr id="9" name="Étoile à 4 branches 11">
            <a:extLst>
              <a:ext uri="{FF2B5EF4-FFF2-40B4-BE49-F238E27FC236}">
                <a16:creationId xmlns:a16="http://schemas.microsoft.com/office/drawing/2014/main" id="{C64A0B2F-C915-4405-91F9-E122CB1C56AA}"/>
              </a:ext>
            </a:extLst>
          </p:cNvPr>
          <p:cNvSpPr/>
          <p:nvPr/>
        </p:nvSpPr>
        <p:spPr>
          <a:xfrm>
            <a:off x="8182744" y="1679177"/>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85380372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395537" y="3107288"/>
            <a:ext cx="8424935" cy="3418056"/>
          </a:xfrm>
          <a:prstGeom prst="rect">
            <a:avLst/>
          </a:prstGeom>
          <a:noFill/>
          <a:ln w="9525">
            <a:noFill/>
            <a:miter lim="800000"/>
            <a:headEnd/>
            <a:tailEnd/>
          </a:ln>
        </p:spPr>
      </p:pic>
      <p:sp>
        <p:nvSpPr>
          <p:cNvPr id="4" name="Rectangle 3"/>
          <p:cNvSpPr/>
          <p:nvPr/>
        </p:nvSpPr>
        <p:spPr>
          <a:xfrm>
            <a:off x="1259633" y="332656"/>
            <a:ext cx="7056784" cy="584775"/>
          </a:xfrm>
          <a:prstGeom prst="rect">
            <a:avLst/>
          </a:prstGeom>
        </p:spPr>
        <p:txBody>
          <a:bodyPr wrap="square">
            <a:spAutoFit/>
          </a:bodyPr>
          <a:lstStyle/>
          <a:p>
            <a:pPr algn="ctr"/>
            <a:r>
              <a:rPr lang="ar-MA" sz="3200" b="1" dirty="0"/>
              <a:t>ثالثا- ملاحظات (تابع)</a:t>
            </a:r>
            <a:endParaRPr lang="fr-FR" sz="3200" dirty="0"/>
          </a:p>
        </p:txBody>
      </p:sp>
      <p:sp>
        <p:nvSpPr>
          <p:cNvPr id="5" name="Rectangle 4"/>
          <p:cNvSpPr/>
          <p:nvPr/>
        </p:nvSpPr>
        <p:spPr>
          <a:xfrm>
            <a:off x="251521" y="917431"/>
            <a:ext cx="8568951" cy="523220"/>
          </a:xfrm>
          <a:prstGeom prst="rect">
            <a:avLst/>
          </a:prstGeom>
        </p:spPr>
        <p:txBody>
          <a:bodyPr wrap="square">
            <a:spAutoFit/>
          </a:bodyPr>
          <a:lstStyle/>
          <a:p>
            <a:pPr lvl="0" algn="just" rtl="1"/>
            <a:r>
              <a:rPr lang="ar-MA" sz="2800" b="1" dirty="0"/>
              <a:t>3- صغر حجم قطع أراضي العائلات والأسر </a:t>
            </a:r>
            <a:r>
              <a:rPr lang="ar-MA" sz="2800" b="1" dirty="0" err="1"/>
              <a:t>المخشونية</a:t>
            </a:r>
            <a:r>
              <a:rPr lang="ar-MA" sz="2800" b="1" dirty="0"/>
              <a:t> :</a:t>
            </a:r>
          </a:p>
        </p:txBody>
      </p:sp>
      <p:sp>
        <p:nvSpPr>
          <p:cNvPr id="8" name="ZoneTexte 7">
            <a:extLst>
              <a:ext uri="{FF2B5EF4-FFF2-40B4-BE49-F238E27FC236}">
                <a16:creationId xmlns:a16="http://schemas.microsoft.com/office/drawing/2014/main" id="{369AE70D-D109-4DDC-A69E-836DB8A93194}"/>
              </a:ext>
            </a:extLst>
          </p:cNvPr>
          <p:cNvSpPr txBox="1"/>
          <p:nvPr/>
        </p:nvSpPr>
        <p:spPr>
          <a:xfrm>
            <a:off x="395538" y="1502206"/>
            <a:ext cx="8424934" cy="830997"/>
          </a:xfrm>
          <a:prstGeom prst="rect">
            <a:avLst/>
          </a:prstGeom>
          <a:noFill/>
        </p:spPr>
        <p:txBody>
          <a:bodyPr wrap="square">
            <a:spAutoFit/>
          </a:bodyPr>
          <a:lstStyle/>
          <a:p>
            <a:pPr lvl="0" algn="just" rtl="1"/>
            <a:r>
              <a:rPr lang="ar-MA" sz="2000" b="1" dirty="0"/>
              <a:t>          </a:t>
            </a:r>
            <a:r>
              <a:rPr lang="ar-MA" sz="2400" b="1" dirty="0"/>
              <a:t>كما يتضح من الخرائط والصور الآتية، فإن المزارع </a:t>
            </a:r>
            <a:r>
              <a:rPr lang="ar-MA" sz="2400" b="1" dirty="0" err="1"/>
              <a:t>المخشونية</a:t>
            </a:r>
            <a:r>
              <a:rPr lang="ar-MA" sz="2400" b="1" dirty="0"/>
              <a:t> عبارة عن فسيفساء من الحقول المتناهية الصغر، وذلك نتيجة توالي تقسيم التركات. </a:t>
            </a:r>
          </a:p>
        </p:txBody>
      </p:sp>
      <p:sp>
        <p:nvSpPr>
          <p:cNvPr id="9" name="ZoneTexte 8">
            <a:extLst>
              <a:ext uri="{FF2B5EF4-FFF2-40B4-BE49-F238E27FC236}">
                <a16:creationId xmlns:a16="http://schemas.microsoft.com/office/drawing/2014/main" id="{65D5D9BE-45F4-4098-A8F4-AF7F944850AF}"/>
              </a:ext>
            </a:extLst>
          </p:cNvPr>
          <p:cNvSpPr txBox="1"/>
          <p:nvPr/>
        </p:nvSpPr>
        <p:spPr>
          <a:xfrm>
            <a:off x="2286000" y="2517311"/>
            <a:ext cx="6534472" cy="461665"/>
          </a:xfrm>
          <a:prstGeom prst="rect">
            <a:avLst/>
          </a:prstGeom>
          <a:noFill/>
        </p:spPr>
        <p:txBody>
          <a:bodyPr wrap="square">
            <a:spAutoFit/>
          </a:bodyPr>
          <a:lstStyle/>
          <a:p>
            <a:pPr lvl="0" algn="just" rtl="1"/>
            <a:r>
              <a:rPr lang="ar-MA" sz="1800" b="1" dirty="0"/>
              <a:t>          </a:t>
            </a:r>
            <a:r>
              <a:rPr lang="ar-MA" sz="2400" b="1" dirty="0"/>
              <a:t>منظر عام للمدور والجوار:</a:t>
            </a:r>
          </a:p>
        </p:txBody>
      </p:sp>
      <p:sp>
        <p:nvSpPr>
          <p:cNvPr id="10" name="Étoile à 4 branches 11">
            <a:extLst>
              <a:ext uri="{FF2B5EF4-FFF2-40B4-BE49-F238E27FC236}">
                <a16:creationId xmlns:a16="http://schemas.microsoft.com/office/drawing/2014/main" id="{E558C877-609B-40FF-9546-0ABBD29DE89A}"/>
              </a:ext>
            </a:extLst>
          </p:cNvPr>
          <p:cNvSpPr/>
          <p:nvPr/>
        </p:nvSpPr>
        <p:spPr>
          <a:xfrm>
            <a:off x="8233970" y="1483112"/>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Étoile à 4 branches 11">
            <a:extLst>
              <a:ext uri="{FF2B5EF4-FFF2-40B4-BE49-F238E27FC236}">
                <a16:creationId xmlns:a16="http://schemas.microsoft.com/office/drawing/2014/main" id="{952FEE4A-FED3-4814-9FA2-A0A699543B7F}"/>
              </a:ext>
            </a:extLst>
          </p:cNvPr>
          <p:cNvSpPr/>
          <p:nvPr/>
        </p:nvSpPr>
        <p:spPr>
          <a:xfrm>
            <a:off x="8233970" y="2507509"/>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ransition spd="slow">
    <p:strips/>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1792288" y="1052736"/>
            <a:ext cx="6740152" cy="648072"/>
          </a:xfrm>
        </p:spPr>
        <p:txBody>
          <a:bodyPr>
            <a:noAutofit/>
          </a:bodyPr>
          <a:lstStyle/>
          <a:p>
            <a:pPr algn="r" rtl="1"/>
            <a:r>
              <a:rPr lang="ar-MA" sz="2800" dirty="0"/>
              <a:t>جغرافيا :الإحداثيات:</a:t>
            </a:r>
            <a:endParaRPr lang="fr-FR" sz="2800" dirty="0"/>
          </a:p>
        </p:txBody>
      </p:sp>
      <p:sp>
        <p:nvSpPr>
          <p:cNvPr id="8" name="Espace réservé du contenu 7"/>
          <p:cNvSpPr>
            <a:spLocks noGrp="1"/>
          </p:cNvSpPr>
          <p:nvPr>
            <p:ph type="body" sz="half" idx="2"/>
          </p:nvPr>
        </p:nvSpPr>
        <p:spPr>
          <a:xfrm>
            <a:off x="425240" y="1764105"/>
            <a:ext cx="8395232" cy="4761239"/>
          </a:xfrm>
        </p:spPr>
        <p:txBody>
          <a:bodyPr anchor="ctr">
            <a:normAutofit fontScale="40000" lnSpcReduction="20000"/>
          </a:bodyPr>
          <a:lstStyle/>
          <a:p>
            <a:pPr algn="just" rtl="1"/>
            <a:r>
              <a:rPr lang="ar-MA" sz="9600" b="1" dirty="0"/>
              <a:t>يقع دوار أيت مخشون بين خطوط الطول والعرض</a:t>
            </a:r>
            <a:r>
              <a:rPr lang="fr-FR" sz="9600" b="1" dirty="0"/>
              <a:t>33°27’01.66’’</a:t>
            </a:r>
            <a:r>
              <a:rPr lang="ar-MA" sz="9600" b="1" dirty="0"/>
              <a:t> </a:t>
            </a:r>
            <a:r>
              <a:rPr lang="ar-MA" sz="9600" b="1" dirty="0" err="1"/>
              <a:t>-</a:t>
            </a:r>
            <a:r>
              <a:rPr lang="ar-MA" sz="9600" b="1" dirty="0"/>
              <a:t> </a:t>
            </a:r>
            <a:r>
              <a:rPr lang="fr-FR" sz="9600" b="1" dirty="0"/>
              <a:t>33°29’98’’</a:t>
            </a:r>
            <a:r>
              <a:rPr lang="ar-MA" sz="9600" b="1" dirty="0"/>
              <a:t> شمالا و</a:t>
            </a:r>
            <a:r>
              <a:rPr lang="fr-FR" sz="9600" b="1" dirty="0"/>
              <a:t>4° 41’ 35’’</a:t>
            </a:r>
            <a:r>
              <a:rPr lang="ar-MA" sz="9600" b="1" dirty="0"/>
              <a:t> </a:t>
            </a:r>
            <a:r>
              <a:rPr lang="ar-MA" sz="9600" b="1" dirty="0" err="1"/>
              <a:t>-</a:t>
            </a:r>
            <a:r>
              <a:rPr lang="ar-MA" sz="9600" b="1" dirty="0"/>
              <a:t> </a:t>
            </a:r>
            <a:r>
              <a:rPr lang="fr-FR" sz="9600" b="1" dirty="0"/>
              <a:t>4°46’80’’</a:t>
            </a:r>
            <a:r>
              <a:rPr lang="ar-MA" sz="9600" b="1" dirty="0"/>
              <a:t> </a:t>
            </a:r>
            <a:r>
              <a:rPr lang="ar-MA" sz="9600" b="1" dirty="0" err="1"/>
              <a:t>غربا.</a:t>
            </a:r>
            <a:r>
              <a:rPr lang="ar-MA" sz="9600" b="1" dirty="0"/>
              <a:t> يخترقه أهم روافد نهر سبو، ألا وهو”وادي </a:t>
            </a:r>
            <a:r>
              <a:rPr lang="ar-MA" sz="9600" b="1" dirty="0" err="1"/>
              <a:t>المعنصر</a:t>
            </a:r>
            <a:r>
              <a:rPr lang="ar-MA" sz="9600" b="1" dirty="0"/>
              <a:t> </a:t>
            </a:r>
            <a:r>
              <a:rPr lang="ar-MA" sz="9600" b="1" dirty="0" err="1"/>
              <a:t>أوالمحصر</a:t>
            </a:r>
            <a:r>
              <a:rPr lang="ar-MA" sz="9600" b="1" dirty="0"/>
              <a:t>“؛</a:t>
            </a:r>
          </a:p>
          <a:p>
            <a:pPr algn="just" rtl="1"/>
            <a:r>
              <a:rPr lang="ar-MA" sz="9600" b="1" dirty="0"/>
              <a:t> ويتراوح ارتفاعه عن  سطح البحر بين حوالي 1200 مترا، في أسفل مزارع "لْقْسْمَاتْ”، و1587 مترا عند قمة </a:t>
            </a:r>
            <a:r>
              <a:rPr lang="ar-MA" sz="9600" b="1" dirty="0" err="1"/>
              <a:t>جبل"بُيْمْلاَلَنْ</a:t>
            </a:r>
            <a:r>
              <a:rPr lang="ar-MA" sz="9600" b="1" dirty="0"/>
              <a:t>". </a:t>
            </a:r>
            <a:endParaRPr lang="fr-FR" sz="9600" b="1" dirty="0"/>
          </a:p>
          <a:p>
            <a:pPr lvl="0" algn="r" rtl="1"/>
            <a:endParaRPr lang="ar-MA" sz="2800" dirty="0"/>
          </a:p>
          <a:p>
            <a:pPr lvl="0" algn="r" rtl="1"/>
            <a:r>
              <a:rPr lang="ar-MA" sz="2800" dirty="0"/>
              <a:t>               </a:t>
            </a:r>
          </a:p>
        </p:txBody>
      </p:sp>
      <p:sp>
        <p:nvSpPr>
          <p:cNvPr id="10" name="Rectangle 9"/>
          <p:cNvSpPr/>
          <p:nvPr/>
        </p:nvSpPr>
        <p:spPr>
          <a:xfrm>
            <a:off x="683568" y="404664"/>
            <a:ext cx="7704855" cy="584775"/>
          </a:xfrm>
          <a:prstGeom prst="rect">
            <a:avLst/>
          </a:prstGeom>
        </p:spPr>
        <p:txBody>
          <a:bodyPr wrap="square">
            <a:spAutoFit/>
          </a:bodyPr>
          <a:lstStyle/>
          <a:p>
            <a:pPr algn="ctr" rtl="1"/>
            <a:r>
              <a:rPr lang="ar-MA" sz="3200" b="1" dirty="0"/>
              <a:t>أولا- بطاقة تعريفية</a:t>
            </a:r>
            <a:r>
              <a:rPr lang="fr-FR" sz="3200" b="1" dirty="0"/>
              <a:t> </a:t>
            </a:r>
            <a:r>
              <a:rPr lang="ar-MA" sz="3200" b="1" dirty="0"/>
              <a:t> بدوار أيت مخشون</a:t>
            </a:r>
            <a:endParaRPr lang="fr-FR" sz="3200"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2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20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2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nvPicPr>
        <p:blipFill>
          <a:blip r:embed="rId2" cstate="print"/>
          <a:srcRect/>
          <a:stretch>
            <a:fillRect/>
          </a:stretch>
        </p:blipFill>
        <p:spPr bwMode="auto">
          <a:xfrm>
            <a:off x="373752" y="2263806"/>
            <a:ext cx="8396496" cy="4333547"/>
          </a:xfrm>
          <a:prstGeom prst="rect">
            <a:avLst/>
          </a:prstGeom>
          <a:noFill/>
          <a:ln w="9525">
            <a:noFill/>
            <a:miter lim="800000"/>
            <a:headEnd/>
            <a:tailEnd/>
          </a:ln>
        </p:spPr>
      </p:pic>
      <p:sp>
        <p:nvSpPr>
          <p:cNvPr id="5" name="Rectangle 4"/>
          <p:cNvSpPr/>
          <p:nvPr/>
        </p:nvSpPr>
        <p:spPr>
          <a:xfrm>
            <a:off x="899593" y="260648"/>
            <a:ext cx="7272808" cy="584775"/>
          </a:xfrm>
          <a:prstGeom prst="rect">
            <a:avLst/>
          </a:prstGeom>
        </p:spPr>
        <p:txBody>
          <a:bodyPr wrap="square">
            <a:spAutoFit/>
          </a:bodyPr>
          <a:lstStyle/>
          <a:p>
            <a:pPr algn="ctr"/>
            <a:r>
              <a:rPr lang="ar-MA" sz="3200" b="1" dirty="0"/>
              <a:t>ثالثا- ملاحظات (تابع)</a:t>
            </a:r>
            <a:endParaRPr lang="fr-FR" sz="3200" dirty="0"/>
          </a:p>
        </p:txBody>
      </p:sp>
      <p:sp>
        <p:nvSpPr>
          <p:cNvPr id="8" name="Rectangle 7">
            <a:extLst>
              <a:ext uri="{FF2B5EF4-FFF2-40B4-BE49-F238E27FC236}">
                <a16:creationId xmlns:a16="http://schemas.microsoft.com/office/drawing/2014/main" id="{383AA37D-CF4D-4D21-A05E-6524DBEFFEC1}"/>
              </a:ext>
            </a:extLst>
          </p:cNvPr>
          <p:cNvSpPr/>
          <p:nvPr/>
        </p:nvSpPr>
        <p:spPr>
          <a:xfrm>
            <a:off x="251522" y="845423"/>
            <a:ext cx="8413494" cy="523220"/>
          </a:xfrm>
          <a:prstGeom prst="rect">
            <a:avLst/>
          </a:prstGeom>
        </p:spPr>
        <p:txBody>
          <a:bodyPr wrap="square">
            <a:spAutoFit/>
          </a:bodyPr>
          <a:lstStyle/>
          <a:p>
            <a:pPr lvl="0" algn="just" rtl="1"/>
            <a:r>
              <a:rPr lang="ar-MA" sz="2800" b="1" dirty="0"/>
              <a:t>3- صغر حجم قطع أراضي العائلات والأسر </a:t>
            </a:r>
            <a:r>
              <a:rPr lang="ar-MA" sz="2800" b="1" dirty="0" err="1"/>
              <a:t>المخشونية</a:t>
            </a:r>
            <a:r>
              <a:rPr lang="ar-MA" sz="2800" b="1" dirty="0"/>
              <a:t> : (تابع)</a:t>
            </a:r>
            <a:r>
              <a:rPr lang="ar-MA" sz="2400" b="1" dirty="0"/>
              <a:t> </a:t>
            </a:r>
          </a:p>
        </p:txBody>
      </p:sp>
      <p:sp>
        <p:nvSpPr>
          <p:cNvPr id="9" name="ZoneTexte 8">
            <a:extLst>
              <a:ext uri="{FF2B5EF4-FFF2-40B4-BE49-F238E27FC236}">
                <a16:creationId xmlns:a16="http://schemas.microsoft.com/office/drawing/2014/main" id="{CB2A618C-AF6B-495C-BEA2-7F44E8B5D46F}"/>
              </a:ext>
            </a:extLst>
          </p:cNvPr>
          <p:cNvSpPr txBox="1"/>
          <p:nvPr/>
        </p:nvSpPr>
        <p:spPr>
          <a:xfrm>
            <a:off x="373752" y="1470268"/>
            <a:ext cx="8413494" cy="400110"/>
          </a:xfrm>
          <a:prstGeom prst="rect">
            <a:avLst/>
          </a:prstGeom>
          <a:noFill/>
        </p:spPr>
        <p:txBody>
          <a:bodyPr wrap="square">
            <a:spAutoFit/>
          </a:bodyPr>
          <a:lstStyle/>
          <a:p>
            <a:pPr lvl="0" algn="just" rtl="1"/>
            <a:r>
              <a:rPr lang="ar-MA" sz="1600" b="1" dirty="0"/>
              <a:t>        </a:t>
            </a:r>
            <a:r>
              <a:rPr lang="ar-MA" sz="2000" b="1" dirty="0"/>
              <a:t>منظر عام مقرب للمدور الأعلى. يلاحظ تباين القطع الأرضية وفرز بعضها عن البعض</a:t>
            </a:r>
          </a:p>
        </p:txBody>
      </p:sp>
      <p:sp>
        <p:nvSpPr>
          <p:cNvPr id="10" name="Étoile à 4 branches 11">
            <a:extLst>
              <a:ext uri="{FF2B5EF4-FFF2-40B4-BE49-F238E27FC236}">
                <a16:creationId xmlns:a16="http://schemas.microsoft.com/office/drawing/2014/main" id="{387C92D5-4702-42E8-A048-991B6CE6E71A}"/>
              </a:ext>
            </a:extLst>
          </p:cNvPr>
          <p:cNvSpPr/>
          <p:nvPr/>
        </p:nvSpPr>
        <p:spPr>
          <a:xfrm>
            <a:off x="8311710" y="1529572"/>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ransition spd="slow">
    <p:cover dir="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9512" y="2103235"/>
            <a:ext cx="8608774" cy="679291"/>
          </a:xfrm>
        </p:spPr>
        <p:txBody>
          <a:bodyPr>
            <a:noAutofit/>
          </a:bodyPr>
          <a:lstStyle/>
          <a:p>
            <a:pPr algn="r"/>
            <a:r>
              <a:rPr lang="ar-MA" sz="1800" b="1" dirty="0"/>
              <a:t>            </a:t>
            </a:r>
            <a:r>
              <a:rPr lang="ar-MA" sz="2400" b="1" dirty="0"/>
              <a:t>منظر عام مقرب للمدور الأسفل والجوار.</a:t>
            </a:r>
            <a:r>
              <a:rPr lang="ar-MA" sz="2000" b="1" dirty="0"/>
              <a:t> </a:t>
            </a:r>
            <a:r>
              <a:rPr lang="ar-MA" sz="2400" b="1" dirty="0"/>
              <a:t>تباين القطع الأرضية وفرز بعضها عن البعض (تابع)</a:t>
            </a:r>
            <a:endParaRPr lang="fr-FR" sz="2400" b="1" dirty="0"/>
          </a:p>
        </p:txBody>
      </p:sp>
      <p:pic>
        <p:nvPicPr>
          <p:cNvPr id="3" name="Image 2"/>
          <p:cNvPicPr/>
          <p:nvPr/>
        </p:nvPicPr>
        <p:blipFill>
          <a:blip r:embed="rId2" cstate="print"/>
          <a:srcRect/>
          <a:stretch>
            <a:fillRect/>
          </a:stretch>
        </p:blipFill>
        <p:spPr bwMode="auto">
          <a:xfrm>
            <a:off x="179512" y="2924944"/>
            <a:ext cx="8784976" cy="3744415"/>
          </a:xfrm>
          <a:prstGeom prst="rect">
            <a:avLst/>
          </a:prstGeom>
          <a:noFill/>
          <a:ln w="9525">
            <a:noFill/>
            <a:miter lim="800000"/>
            <a:headEnd/>
            <a:tailEnd/>
          </a:ln>
        </p:spPr>
      </p:pic>
      <p:sp>
        <p:nvSpPr>
          <p:cNvPr id="5" name="Rectangle 4"/>
          <p:cNvSpPr/>
          <p:nvPr/>
        </p:nvSpPr>
        <p:spPr>
          <a:xfrm>
            <a:off x="467544" y="188640"/>
            <a:ext cx="7992889" cy="646331"/>
          </a:xfrm>
          <a:prstGeom prst="rect">
            <a:avLst/>
          </a:prstGeom>
        </p:spPr>
        <p:txBody>
          <a:bodyPr wrap="square">
            <a:spAutoFit/>
          </a:bodyPr>
          <a:lstStyle/>
          <a:p>
            <a:pPr algn="ctr"/>
            <a:r>
              <a:rPr lang="ar-MA" sz="3600" b="1" dirty="0"/>
              <a:t>ثالثا- ملاحظات (تابع)</a:t>
            </a:r>
            <a:endParaRPr lang="fr-FR" sz="3600" dirty="0"/>
          </a:p>
        </p:txBody>
      </p:sp>
      <p:sp>
        <p:nvSpPr>
          <p:cNvPr id="6" name="Rectangle 5"/>
          <p:cNvSpPr/>
          <p:nvPr/>
        </p:nvSpPr>
        <p:spPr>
          <a:xfrm rot="10800000" flipV="1">
            <a:off x="179512" y="1547139"/>
            <a:ext cx="8608774" cy="523220"/>
          </a:xfrm>
          <a:prstGeom prst="rect">
            <a:avLst/>
          </a:prstGeom>
        </p:spPr>
        <p:txBody>
          <a:bodyPr wrap="square">
            <a:spAutoFit/>
          </a:bodyPr>
          <a:lstStyle/>
          <a:p>
            <a:pPr algn="r"/>
            <a:r>
              <a:rPr lang="ar-MA" sz="2800" b="1" dirty="0"/>
              <a:t>3-حجم القطع </a:t>
            </a:r>
            <a:r>
              <a:rPr lang="ar-MA" sz="2800" b="1" dirty="0" err="1"/>
              <a:t>الأراضية</a:t>
            </a:r>
            <a:r>
              <a:rPr lang="ar-MA" sz="2800" b="1" dirty="0"/>
              <a:t> </a:t>
            </a:r>
            <a:r>
              <a:rPr lang="ar-MA" sz="2800" b="1" dirty="0" err="1"/>
              <a:t>المخشونية</a:t>
            </a:r>
            <a:r>
              <a:rPr lang="ar-MA" sz="2800" b="1" dirty="0"/>
              <a:t> (تابع)</a:t>
            </a:r>
            <a:endParaRPr lang="fr-FR" sz="2800" dirty="0"/>
          </a:p>
        </p:txBody>
      </p:sp>
      <p:sp>
        <p:nvSpPr>
          <p:cNvPr id="8" name="Étoile à 4 branches 11">
            <a:extLst>
              <a:ext uri="{FF2B5EF4-FFF2-40B4-BE49-F238E27FC236}">
                <a16:creationId xmlns:a16="http://schemas.microsoft.com/office/drawing/2014/main" id="{4260CB44-2BF4-4A82-9025-783D64A327A7}"/>
              </a:ext>
            </a:extLst>
          </p:cNvPr>
          <p:cNvSpPr/>
          <p:nvPr/>
        </p:nvSpPr>
        <p:spPr>
          <a:xfrm>
            <a:off x="8230250" y="2142368"/>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ransition spd="slow">
    <p:cover dir="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7888" y="1446458"/>
            <a:ext cx="8198568" cy="974430"/>
          </a:xfrm>
        </p:spPr>
        <p:txBody>
          <a:bodyPr>
            <a:noAutofit/>
          </a:bodyPr>
          <a:lstStyle/>
          <a:p>
            <a:pPr algn="r" rtl="1"/>
            <a:r>
              <a:rPr lang="ar-MA" sz="1800" b="1" dirty="0"/>
              <a:t>           </a:t>
            </a:r>
            <a:r>
              <a:rPr lang="ar-MA" sz="2400" b="1" dirty="0"/>
              <a:t>من مزارع لمدور الأعلى في موسم الحرث. تباين القطع الأرضية وفرز بعضها عن البعض</a:t>
            </a:r>
            <a:endParaRPr lang="fr-FR" sz="2400" b="1" dirty="0"/>
          </a:p>
        </p:txBody>
      </p:sp>
      <p:pic>
        <p:nvPicPr>
          <p:cNvPr id="1026" name="Picture 2"/>
          <p:cNvPicPr>
            <a:picLocks noChangeAspect="1" noChangeArrowheads="1"/>
          </p:cNvPicPr>
          <p:nvPr/>
        </p:nvPicPr>
        <p:blipFill>
          <a:blip r:embed="rId3" cstate="print"/>
          <a:srcRect/>
          <a:stretch>
            <a:fillRect/>
          </a:stretch>
        </p:blipFill>
        <p:spPr bwMode="auto">
          <a:xfrm>
            <a:off x="467543" y="2420888"/>
            <a:ext cx="8219257" cy="4243983"/>
          </a:xfrm>
          <a:prstGeom prst="rect">
            <a:avLst/>
          </a:prstGeom>
          <a:noFill/>
          <a:ln w="9525">
            <a:noFill/>
            <a:miter lim="800000"/>
            <a:headEnd/>
            <a:tailEnd/>
          </a:ln>
        </p:spPr>
      </p:pic>
      <p:sp>
        <p:nvSpPr>
          <p:cNvPr id="4" name="Rectangle 3"/>
          <p:cNvSpPr/>
          <p:nvPr/>
        </p:nvSpPr>
        <p:spPr>
          <a:xfrm>
            <a:off x="467544" y="260649"/>
            <a:ext cx="8208911" cy="646331"/>
          </a:xfrm>
          <a:prstGeom prst="rect">
            <a:avLst/>
          </a:prstGeom>
        </p:spPr>
        <p:txBody>
          <a:bodyPr wrap="square">
            <a:spAutoFit/>
          </a:bodyPr>
          <a:lstStyle/>
          <a:p>
            <a:pPr algn="ctr"/>
            <a:r>
              <a:rPr lang="ar-MA" sz="3600" b="1" dirty="0"/>
              <a:t>ثالثا- ملاحظات (تابع)</a:t>
            </a:r>
            <a:endParaRPr lang="fr-FR" sz="3600" dirty="0"/>
          </a:p>
        </p:txBody>
      </p:sp>
      <p:sp>
        <p:nvSpPr>
          <p:cNvPr id="5" name="Rectangle 4"/>
          <p:cNvSpPr/>
          <p:nvPr/>
        </p:nvSpPr>
        <p:spPr>
          <a:xfrm>
            <a:off x="1043608" y="923238"/>
            <a:ext cx="7643192" cy="523220"/>
          </a:xfrm>
          <a:prstGeom prst="rect">
            <a:avLst/>
          </a:prstGeom>
        </p:spPr>
        <p:txBody>
          <a:bodyPr wrap="square">
            <a:spAutoFit/>
          </a:bodyPr>
          <a:lstStyle/>
          <a:p>
            <a:pPr algn="r" rtl="1"/>
            <a:r>
              <a:rPr lang="ar-MA" sz="2800" b="1" dirty="0"/>
              <a:t>3-حجم القطع </a:t>
            </a:r>
            <a:r>
              <a:rPr lang="ar-MA" sz="2800" b="1" dirty="0" err="1"/>
              <a:t>الأراضية</a:t>
            </a:r>
            <a:r>
              <a:rPr lang="ar-MA" sz="2800" b="1" dirty="0"/>
              <a:t> </a:t>
            </a:r>
            <a:r>
              <a:rPr lang="ar-MA" sz="2800" b="1" dirty="0" err="1"/>
              <a:t>المخشونية</a:t>
            </a:r>
            <a:r>
              <a:rPr lang="ar-MA" sz="2800" b="1" dirty="0"/>
              <a:t>: (تابع)</a:t>
            </a:r>
            <a:endParaRPr lang="fr-FR" sz="2800" dirty="0"/>
          </a:p>
        </p:txBody>
      </p:sp>
      <p:sp>
        <p:nvSpPr>
          <p:cNvPr id="7" name="Étoile à 4 branches 11">
            <a:extLst>
              <a:ext uri="{FF2B5EF4-FFF2-40B4-BE49-F238E27FC236}">
                <a16:creationId xmlns:a16="http://schemas.microsoft.com/office/drawing/2014/main" id="{D6DF8090-70FC-47E1-9FED-5912CF62B4E4}"/>
              </a:ext>
            </a:extLst>
          </p:cNvPr>
          <p:cNvSpPr/>
          <p:nvPr/>
        </p:nvSpPr>
        <p:spPr>
          <a:xfrm>
            <a:off x="8172399" y="1609638"/>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1217" y="1628803"/>
            <a:ext cx="8064894" cy="642367"/>
          </a:xfrm>
        </p:spPr>
        <p:txBody>
          <a:bodyPr>
            <a:noAutofit/>
          </a:bodyPr>
          <a:lstStyle/>
          <a:p>
            <a:pPr algn="r" rtl="1"/>
            <a:r>
              <a:rPr lang="ar-MA" sz="1800" b="1" dirty="0"/>
              <a:t> من    </a:t>
            </a:r>
            <a:r>
              <a:rPr lang="ar-MA" sz="2000" b="1" dirty="0"/>
              <a:t>لمدور الأعلى . يلاحظ تباين القطع الأرضية وفرز بعضها عن البعض</a:t>
            </a:r>
            <a:endParaRPr lang="fr-FR" sz="2000" b="1" dirty="0"/>
          </a:p>
        </p:txBody>
      </p:sp>
      <p:sp>
        <p:nvSpPr>
          <p:cNvPr id="4" name="Rectangle 3"/>
          <p:cNvSpPr/>
          <p:nvPr/>
        </p:nvSpPr>
        <p:spPr>
          <a:xfrm>
            <a:off x="467544" y="260649"/>
            <a:ext cx="8208911" cy="646331"/>
          </a:xfrm>
          <a:prstGeom prst="rect">
            <a:avLst/>
          </a:prstGeom>
        </p:spPr>
        <p:txBody>
          <a:bodyPr wrap="square">
            <a:spAutoFit/>
          </a:bodyPr>
          <a:lstStyle/>
          <a:p>
            <a:pPr algn="ctr"/>
            <a:r>
              <a:rPr lang="ar-MA" sz="3600" b="1" dirty="0"/>
              <a:t>ثالثا- ملاحظات (تابع)</a:t>
            </a:r>
            <a:endParaRPr lang="fr-FR" sz="3600" dirty="0"/>
          </a:p>
        </p:txBody>
      </p:sp>
      <p:sp>
        <p:nvSpPr>
          <p:cNvPr id="5" name="Rectangle 4"/>
          <p:cNvSpPr/>
          <p:nvPr/>
        </p:nvSpPr>
        <p:spPr>
          <a:xfrm rot="10800000" flipV="1">
            <a:off x="611560" y="1105582"/>
            <a:ext cx="8064894" cy="523220"/>
          </a:xfrm>
          <a:prstGeom prst="rect">
            <a:avLst/>
          </a:prstGeom>
        </p:spPr>
        <p:txBody>
          <a:bodyPr wrap="square">
            <a:spAutoFit/>
          </a:bodyPr>
          <a:lstStyle/>
          <a:p>
            <a:pPr algn="r" rtl="1"/>
            <a:r>
              <a:rPr lang="ar-MA" sz="2800" b="1" dirty="0"/>
              <a:t>3-حجم القطع الأراضي </a:t>
            </a:r>
            <a:r>
              <a:rPr lang="ar-MA" sz="2800" b="1" dirty="0" err="1"/>
              <a:t>المخشونية</a:t>
            </a:r>
            <a:r>
              <a:rPr lang="ar-MA" sz="2800" b="1" dirty="0"/>
              <a:t> (تابع)</a:t>
            </a:r>
            <a:endParaRPr lang="fr-FR" sz="2800" dirty="0"/>
          </a:p>
        </p:txBody>
      </p:sp>
      <p:pic>
        <p:nvPicPr>
          <p:cNvPr id="431106" name="Picture 2"/>
          <p:cNvPicPr>
            <a:picLocks noChangeAspect="1" noChangeArrowheads="1"/>
          </p:cNvPicPr>
          <p:nvPr/>
        </p:nvPicPr>
        <p:blipFill>
          <a:blip r:embed="rId3" cstate="print"/>
          <a:srcRect/>
          <a:stretch>
            <a:fillRect/>
          </a:stretch>
        </p:blipFill>
        <p:spPr bwMode="auto">
          <a:xfrm>
            <a:off x="431032" y="2452061"/>
            <a:ext cx="8245422" cy="4145290"/>
          </a:xfrm>
          <a:prstGeom prst="rect">
            <a:avLst/>
          </a:prstGeom>
          <a:noFill/>
          <a:ln w="9525">
            <a:noFill/>
            <a:miter lim="800000"/>
            <a:headEnd/>
            <a:tailEnd/>
          </a:ln>
        </p:spPr>
      </p:pic>
      <p:sp>
        <p:nvSpPr>
          <p:cNvPr id="7" name="Étoile à 4 branches 11">
            <a:extLst>
              <a:ext uri="{FF2B5EF4-FFF2-40B4-BE49-F238E27FC236}">
                <a16:creationId xmlns:a16="http://schemas.microsoft.com/office/drawing/2014/main" id="{AFD3BD11-5D55-4ACC-9215-846669AC3196}"/>
              </a:ext>
            </a:extLst>
          </p:cNvPr>
          <p:cNvSpPr/>
          <p:nvPr/>
        </p:nvSpPr>
        <p:spPr>
          <a:xfrm>
            <a:off x="8172398" y="1809694"/>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60648"/>
            <a:ext cx="8229600" cy="504056"/>
          </a:xfrm>
        </p:spPr>
        <p:txBody>
          <a:bodyPr>
            <a:noAutofit/>
          </a:bodyPr>
          <a:lstStyle/>
          <a:p>
            <a:r>
              <a:rPr lang="ar-MA" sz="3600" b="1" dirty="0"/>
              <a:t>ثالثا- ملاحظات (تابع)</a:t>
            </a:r>
            <a:endParaRPr lang="fr-FR" sz="3600" dirty="0"/>
          </a:p>
        </p:txBody>
      </p:sp>
      <p:pic>
        <p:nvPicPr>
          <p:cNvPr id="429058" name="Picture 2" descr="D:\Références terres makhchouniennes\Présentation terres collectives\DSC_0178.JPG"/>
          <p:cNvPicPr>
            <a:picLocks noGrp="1" noChangeAspect="1" noChangeArrowheads="1"/>
          </p:cNvPicPr>
          <p:nvPr>
            <p:ph idx="1"/>
          </p:nvPr>
        </p:nvPicPr>
        <p:blipFill>
          <a:blip r:embed="rId2" cstate="print"/>
          <a:srcRect/>
          <a:stretch>
            <a:fillRect/>
          </a:stretch>
        </p:blipFill>
        <p:spPr bwMode="auto">
          <a:xfrm>
            <a:off x="457200" y="2492896"/>
            <a:ext cx="8319867" cy="4428608"/>
          </a:xfrm>
          <a:prstGeom prst="rect">
            <a:avLst/>
          </a:prstGeom>
          <a:noFill/>
        </p:spPr>
      </p:pic>
      <p:sp>
        <p:nvSpPr>
          <p:cNvPr id="5" name="Rectangle 4"/>
          <p:cNvSpPr/>
          <p:nvPr/>
        </p:nvSpPr>
        <p:spPr>
          <a:xfrm rot="10800000" flipV="1">
            <a:off x="366933" y="1860650"/>
            <a:ext cx="8410134" cy="461665"/>
          </a:xfrm>
          <a:prstGeom prst="rect">
            <a:avLst/>
          </a:prstGeom>
        </p:spPr>
        <p:txBody>
          <a:bodyPr wrap="square">
            <a:spAutoFit/>
          </a:bodyPr>
          <a:lstStyle/>
          <a:p>
            <a:pPr algn="r" rtl="1"/>
            <a:r>
              <a:rPr lang="ar-MA" sz="2000" b="1" dirty="0"/>
              <a:t>          المدور الأعلى فبيل الحصاد. يلاحظ تباين القطع الأرضية وفرز بعضها عن البعض (تابع</a:t>
            </a:r>
            <a:r>
              <a:rPr lang="ar-MA" sz="2400" b="1" dirty="0"/>
              <a:t>) </a:t>
            </a:r>
            <a:endParaRPr lang="fr-FR" sz="2400" dirty="0"/>
          </a:p>
        </p:txBody>
      </p:sp>
      <p:sp>
        <p:nvSpPr>
          <p:cNvPr id="6" name="Rectangle 5"/>
          <p:cNvSpPr/>
          <p:nvPr/>
        </p:nvSpPr>
        <p:spPr>
          <a:xfrm rot="10800000" flipV="1">
            <a:off x="817240" y="1010055"/>
            <a:ext cx="8003232" cy="523220"/>
          </a:xfrm>
          <a:prstGeom prst="rect">
            <a:avLst/>
          </a:prstGeom>
        </p:spPr>
        <p:txBody>
          <a:bodyPr wrap="square">
            <a:spAutoFit/>
          </a:bodyPr>
          <a:lstStyle/>
          <a:p>
            <a:pPr algn="r" rtl="1"/>
            <a:r>
              <a:rPr lang="ar-MA" sz="2800" b="1" dirty="0"/>
              <a:t>3-حجم القطع </a:t>
            </a:r>
            <a:r>
              <a:rPr lang="ar-MA" sz="2800" b="1" dirty="0" err="1"/>
              <a:t>الأراضية</a:t>
            </a:r>
            <a:r>
              <a:rPr lang="ar-MA" sz="2800" b="1" dirty="0"/>
              <a:t> </a:t>
            </a:r>
            <a:r>
              <a:rPr lang="ar-MA" sz="2800" b="1" dirty="0" err="1"/>
              <a:t>المخشونية</a:t>
            </a:r>
            <a:r>
              <a:rPr lang="ar-MA" sz="2800" b="1" dirty="0"/>
              <a:t> (تابع):</a:t>
            </a:r>
            <a:endParaRPr lang="fr-FR" sz="2800" dirty="0"/>
          </a:p>
        </p:txBody>
      </p:sp>
      <p:sp>
        <p:nvSpPr>
          <p:cNvPr id="8" name="Étoile à 4 branches 11">
            <a:extLst>
              <a:ext uri="{FF2B5EF4-FFF2-40B4-BE49-F238E27FC236}">
                <a16:creationId xmlns:a16="http://schemas.microsoft.com/office/drawing/2014/main" id="{2DFD0212-0811-48EB-8F22-405F19684B6B}"/>
              </a:ext>
            </a:extLst>
          </p:cNvPr>
          <p:cNvSpPr/>
          <p:nvPr/>
        </p:nvSpPr>
        <p:spPr>
          <a:xfrm>
            <a:off x="8273011" y="1887621"/>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036436731"/>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791404"/>
            <a:ext cx="8363271" cy="523222"/>
          </a:xfrm>
        </p:spPr>
        <p:txBody>
          <a:bodyPr>
            <a:noAutofit/>
          </a:bodyPr>
          <a:lstStyle/>
          <a:p>
            <a:pPr algn="r" rtl="1"/>
            <a:r>
              <a:rPr lang="ar-MA" sz="2400" b="1" dirty="0"/>
              <a:t>        جزء من لمدور الأسفل في فصل الصيف (تابع)</a:t>
            </a:r>
            <a:endParaRPr lang="fr-FR" sz="2400" b="1" dirty="0"/>
          </a:p>
        </p:txBody>
      </p:sp>
      <p:sp>
        <p:nvSpPr>
          <p:cNvPr id="4" name="Rectangle 3"/>
          <p:cNvSpPr/>
          <p:nvPr/>
        </p:nvSpPr>
        <p:spPr>
          <a:xfrm>
            <a:off x="467544" y="260649"/>
            <a:ext cx="8208911" cy="646331"/>
          </a:xfrm>
          <a:prstGeom prst="rect">
            <a:avLst/>
          </a:prstGeom>
        </p:spPr>
        <p:txBody>
          <a:bodyPr wrap="square">
            <a:spAutoFit/>
          </a:bodyPr>
          <a:lstStyle/>
          <a:p>
            <a:pPr algn="ctr"/>
            <a:r>
              <a:rPr lang="ar-MA" sz="3600" b="1" dirty="0"/>
              <a:t>ثالثا- ملاحظات (تابع)</a:t>
            </a:r>
            <a:endParaRPr lang="fr-FR" sz="3600" dirty="0"/>
          </a:p>
        </p:txBody>
      </p:sp>
      <p:sp>
        <p:nvSpPr>
          <p:cNvPr id="5" name="Rectangle 4"/>
          <p:cNvSpPr/>
          <p:nvPr/>
        </p:nvSpPr>
        <p:spPr>
          <a:xfrm rot="10800000" flipV="1">
            <a:off x="611560" y="1087582"/>
            <a:ext cx="8208911" cy="523220"/>
          </a:xfrm>
          <a:prstGeom prst="rect">
            <a:avLst/>
          </a:prstGeom>
        </p:spPr>
        <p:txBody>
          <a:bodyPr wrap="square">
            <a:spAutoFit/>
          </a:bodyPr>
          <a:lstStyle/>
          <a:p>
            <a:pPr algn="r" rtl="1"/>
            <a:r>
              <a:rPr lang="ar-MA" sz="2800" b="1" dirty="0"/>
              <a:t>3-حجم القطع الأرضية </a:t>
            </a:r>
            <a:r>
              <a:rPr lang="ar-MA" sz="2800" b="1" dirty="0" err="1"/>
              <a:t>المخشونية</a:t>
            </a:r>
            <a:r>
              <a:rPr lang="ar-MA" sz="2800" b="1" dirty="0"/>
              <a:t> (تابع)</a:t>
            </a:r>
            <a:endParaRPr lang="fr-FR" sz="2800" dirty="0"/>
          </a:p>
        </p:txBody>
      </p:sp>
      <p:pic>
        <p:nvPicPr>
          <p:cNvPr id="7" name="Picture 2">
            <a:extLst>
              <a:ext uri="{FF2B5EF4-FFF2-40B4-BE49-F238E27FC236}">
                <a16:creationId xmlns:a16="http://schemas.microsoft.com/office/drawing/2014/main" id="{8E586A78-5BA3-4DC7-9087-AC294D593DD3}"/>
              </a:ext>
            </a:extLst>
          </p:cNvPr>
          <p:cNvPicPr>
            <a:picLocks noChangeAspect="1" noChangeArrowheads="1"/>
          </p:cNvPicPr>
          <p:nvPr/>
        </p:nvPicPr>
        <p:blipFill>
          <a:blip r:embed="rId3" cstate="print"/>
          <a:srcRect/>
          <a:stretch>
            <a:fillRect/>
          </a:stretch>
        </p:blipFill>
        <p:spPr bwMode="auto">
          <a:xfrm>
            <a:off x="251520" y="2396218"/>
            <a:ext cx="8712968" cy="4201134"/>
          </a:xfrm>
          <a:prstGeom prst="rect">
            <a:avLst/>
          </a:prstGeom>
          <a:noFill/>
          <a:ln w="9525">
            <a:noFill/>
            <a:miter lim="800000"/>
            <a:headEnd/>
            <a:tailEnd/>
          </a:ln>
        </p:spPr>
      </p:pic>
      <p:sp>
        <p:nvSpPr>
          <p:cNvPr id="8" name="Étoile à 4 branches 11">
            <a:extLst>
              <a:ext uri="{FF2B5EF4-FFF2-40B4-BE49-F238E27FC236}">
                <a16:creationId xmlns:a16="http://schemas.microsoft.com/office/drawing/2014/main" id="{257D19B3-E8E9-4D72-86FA-49AD2E6A9CD0}"/>
              </a:ext>
            </a:extLst>
          </p:cNvPr>
          <p:cNvSpPr/>
          <p:nvPr/>
        </p:nvSpPr>
        <p:spPr>
          <a:xfrm>
            <a:off x="8316415" y="1872995"/>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4052511410"/>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625319"/>
            <a:ext cx="8640960" cy="363521"/>
          </a:xfrm>
        </p:spPr>
        <p:txBody>
          <a:bodyPr>
            <a:noAutofit/>
          </a:bodyPr>
          <a:lstStyle/>
          <a:p>
            <a:pPr rtl="1"/>
            <a:r>
              <a:rPr lang="ar-MA" sz="2400" b="1" dirty="0"/>
              <a:t>      من مزرعتي </a:t>
            </a:r>
            <a:r>
              <a:rPr lang="ar-MA" sz="2400" b="1" dirty="0" err="1"/>
              <a:t>أفتيس</a:t>
            </a:r>
            <a:r>
              <a:rPr lang="ar-MA" sz="2400" b="1" dirty="0"/>
              <a:t> </a:t>
            </a:r>
            <a:r>
              <a:rPr lang="ar-MA" sz="2400" b="1" dirty="0" err="1"/>
              <a:t>وإنيرز</a:t>
            </a:r>
            <a:r>
              <a:rPr lang="ar-MA" sz="2400" b="1" dirty="0"/>
              <a:t> المسقيتين قبل 10 أكتوبر 2008 تاريخ الفيضان المدمر </a:t>
            </a:r>
            <a:endParaRPr lang="fr-FR" sz="2400" b="1" dirty="0"/>
          </a:p>
        </p:txBody>
      </p:sp>
      <p:pic>
        <p:nvPicPr>
          <p:cNvPr id="74754" name="Picture 2" descr="F:\docs à inserer 2  décembre 2014\Diverses photos\DSC00673.JPG"/>
          <p:cNvPicPr>
            <a:picLocks noChangeAspect="1" noChangeArrowheads="1"/>
          </p:cNvPicPr>
          <p:nvPr/>
        </p:nvPicPr>
        <p:blipFill>
          <a:blip r:embed="rId3" cstate="print"/>
          <a:srcRect/>
          <a:stretch>
            <a:fillRect/>
          </a:stretch>
        </p:blipFill>
        <p:spPr bwMode="auto">
          <a:xfrm>
            <a:off x="323528" y="2148538"/>
            <a:ext cx="8496944" cy="4448814"/>
          </a:xfrm>
          <a:prstGeom prst="rect">
            <a:avLst/>
          </a:prstGeom>
          <a:noFill/>
        </p:spPr>
      </p:pic>
      <p:sp>
        <p:nvSpPr>
          <p:cNvPr id="4" name="Rectangle 3"/>
          <p:cNvSpPr/>
          <p:nvPr/>
        </p:nvSpPr>
        <p:spPr>
          <a:xfrm>
            <a:off x="755576" y="332656"/>
            <a:ext cx="7704856" cy="646331"/>
          </a:xfrm>
          <a:prstGeom prst="rect">
            <a:avLst/>
          </a:prstGeom>
        </p:spPr>
        <p:txBody>
          <a:bodyPr wrap="square">
            <a:spAutoFit/>
          </a:bodyPr>
          <a:lstStyle/>
          <a:p>
            <a:pPr algn="ctr"/>
            <a:r>
              <a:rPr lang="ar-MA" sz="3600" b="1" dirty="0"/>
              <a:t>ثالثا- ملاحظات (تابع)</a:t>
            </a:r>
            <a:endParaRPr lang="fr-FR" sz="3600" dirty="0"/>
          </a:p>
        </p:txBody>
      </p:sp>
      <p:sp>
        <p:nvSpPr>
          <p:cNvPr id="8" name="ZoneTexte 7">
            <a:extLst>
              <a:ext uri="{FF2B5EF4-FFF2-40B4-BE49-F238E27FC236}">
                <a16:creationId xmlns:a16="http://schemas.microsoft.com/office/drawing/2014/main" id="{C51196BA-5C04-426D-997F-2E5279BDA84B}"/>
              </a:ext>
            </a:extLst>
          </p:cNvPr>
          <p:cNvSpPr txBox="1"/>
          <p:nvPr/>
        </p:nvSpPr>
        <p:spPr>
          <a:xfrm>
            <a:off x="2286000" y="978987"/>
            <a:ext cx="6534472" cy="523220"/>
          </a:xfrm>
          <a:prstGeom prst="rect">
            <a:avLst/>
          </a:prstGeom>
          <a:noFill/>
        </p:spPr>
        <p:txBody>
          <a:bodyPr wrap="square">
            <a:spAutoFit/>
          </a:bodyPr>
          <a:lstStyle/>
          <a:p>
            <a:pPr algn="r" rtl="1"/>
            <a:r>
              <a:rPr lang="ar-MA" sz="2800" b="1" dirty="0"/>
              <a:t>3-حجم القطع الأراضي </a:t>
            </a:r>
            <a:r>
              <a:rPr lang="ar-MA" sz="2800" b="1" dirty="0" err="1"/>
              <a:t>المخشونية</a:t>
            </a:r>
            <a:r>
              <a:rPr lang="ar-MA" sz="2800" b="1" dirty="0"/>
              <a:t> (تابع):</a:t>
            </a:r>
            <a:endParaRPr lang="fr-FR" sz="2800" dirty="0"/>
          </a:p>
        </p:txBody>
      </p:sp>
      <p:sp>
        <p:nvSpPr>
          <p:cNvPr id="7" name="Étoile à 4 branches 11">
            <a:extLst>
              <a:ext uri="{FF2B5EF4-FFF2-40B4-BE49-F238E27FC236}">
                <a16:creationId xmlns:a16="http://schemas.microsoft.com/office/drawing/2014/main" id="{E873E9DA-B3F1-4DAF-ADB3-476E6BAC35D6}"/>
              </a:ext>
            </a:extLst>
          </p:cNvPr>
          <p:cNvSpPr/>
          <p:nvPr/>
        </p:nvSpPr>
        <p:spPr>
          <a:xfrm>
            <a:off x="8316416" y="1616846"/>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4754"/>
                                        </p:tgtEl>
                                        <p:attrNameLst>
                                          <p:attrName>style.visibility</p:attrName>
                                        </p:attrNameLst>
                                      </p:cBhvr>
                                      <p:to>
                                        <p:strVal val="visible"/>
                                      </p:to>
                                    </p:set>
                                    <p:animEffect transition="in" filter="wipe(down)">
                                      <p:cBhvr>
                                        <p:cTn id="7" dur="500"/>
                                        <p:tgtEl>
                                          <p:spTgt spid="74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625319"/>
            <a:ext cx="8456488" cy="523219"/>
          </a:xfrm>
        </p:spPr>
        <p:txBody>
          <a:bodyPr>
            <a:noAutofit/>
          </a:bodyPr>
          <a:lstStyle/>
          <a:p>
            <a:pPr rtl="1"/>
            <a:r>
              <a:rPr lang="ar-MA" sz="2400" b="1" dirty="0"/>
              <a:t>من مزرعة تاغزوت المسقية قبل 10 أكتوبر 2008 تاريخ الفيضان المدمر </a:t>
            </a:r>
            <a:endParaRPr lang="fr-FR" sz="2400" b="1" dirty="0"/>
          </a:p>
        </p:txBody>
      </p:sp>
      <p:sp>
        <p:nvSpPr>
          <p:cNvPr id="4" name="Rectangle 3"/>
          <p:cNvSpPr/>
          <p:nvPr/>
        </p:nvSpPr>
        <p:spPr>
          <a:xfrm>
            <a:off x="755576" y="332656"/>
            <a:ext cx="7704856" cy="646331"/>
          </a:xfrm>
          <a:prstGeom prst="rect">
            <a:avLst/>
          </a:prstGeom>
        </p:spPr>
        <p:txBody>
          <a:bodyPr wrap="square">
            <a:spAutoFit/>
          </a:bodyPr>
          <a:lstStyle/>
          <a:p>
            <a:pPr algn="ctr"/>
            <a:r>
              <a:rPr lang="ar-MA" sz="3600" b="1" dirty="0"/>
              <a:t>ثالثا- ملاحظات (تابع)</a:t>
            </a:r>
            <a:endParaRPr lang="fr-FR" sz="3600" dirty="0"/>
          </a:p>
        </p:txBody>
      </p:sp>
      <p:sp>
        <p:nvSpPr>
          <p:cNvPr id="8" name="ZoneTexte 7">
            <a:extLst>
              <a:ext uri="{FF2B5EF4-FFF2-40B4-BE49-F238E27FC236}">
                <a16:creationId xmlns:a16="http://schemas.microsoft.com/office/drawing/2014/main" id="{C51196BA-5C04-426D-997F-2E5279BDA84B}"/>
              </a:ext>
            </a:extLst>
          </p:cNvPr>
          <p:cNvSpPr txBox="1"/>
          <p:nvPr/>
        </p:nvSpPr>
        <p:spPr>
          <a:xfrm>
            <a:off x="2286000" y="978987"/>
            <a:ext cx="6350000" cy="523220"/>
          </a:xfrm>
          <a:prstGeom prst="rect">
            <a:avLst/>
          </a:prstGeom>
          <a:noFill/>
        </p:spPr>
        <p:txBody>
          <a:bodyPr wrap="square">
            <a:spAutoFit/>
          </a:bodyPr>
          <a:lstStyle/>
          <a:p>
            <a:pPr algn="r" rtl="1"/>
            <a:r>
              <a:rPr lang="ar-MA" sz="2800" b="1" dirty="0"/>
              <a:t>3-حجم قطع الأراضي </a:t>
            </a:r>
            <a:r>
              <a:rPr lang="ar-MA" sz="2800" b="1" dirty="0" err="1"/>
              <a:t>المخشونية</a:t>
            </a:r>
            <a:r>
              <a:rPr lang="ar-MA" sz="2800" b="1" dirty="0"/>
              <a:t> (تابع):</a:t>
            </a:r>
            <a:endParaRPr lang="fr-FR" sz="2800" dirty="0"/>
          </a:p>
        </p:txBody>
      </p:sp>
      <p:pic>
        <p:nvPicPr>
          <p:cNvPr id="7" name="Picture 2" descr="F:\docs à inserer 2  décembre 2014\Diverses photos\DSC00674.JPG">
            <a:extLst>
              <a:ext uri="{FF2B5EF4-FFF2-40B4-BE49-F238E27FC236}">
                <a16:creationId xmlns:a16="http://schemas.microsoft.com/office/drawing/2014/main" id="{A76335E9-3136-4F18-A783-E78901F5E5D8}"/>
              </a:ext>
            </a:extLst>
          </p:cNvPr>
          <p:cNvPicPr>
            <a:picLocks noChangeAspect="1" noChangeArrowheads="1"/>
          </p:cNvPicPr>
          <p:nvPr/>
        </p:nvPicPr>
        <p:blipFill>
          <a:blip r:embed="rId3" cstate="print"/>
          <a:srcRect/>
          <a:stretch>
            <a:fillRect/>
          </a:stretch>
        </p:blipFill>
        <p:spPr bwMode="auto">
          <a:xfrm>
            <a:off x="508000" y="2271650"/>
            <a:ext cx="8128000" cy="4205350"/>
          </a:xfrm>
          <a:prstGeom prst="rect">
            <a:avLst/>
          </a:prstGeom>
          <a:noFill/>
        </p:spPr>
      </p:pic>
      <p:sp>
        <p:nvSpPr>
          <p:cNvPr id="9" name="Étoile à 4 branches 11">
            <a:extLst>
              <a:ext uri="{FF2B5EF4-FFF2-40B4-BE49-F238E27FC236}">
                <a16:creationId xmlns:a16="http://schemas.microsoft.com/office/drawing/2014/main" id="{11D3F2F3-3F14-416B-BAEE-65155E5D4192}"/>
              </a:ext>
            </a:extLst>
          </p:cNvPr>
          <p:cNvSpPr/>
          <p:nvPr/>
        </p:nvSpPr>
        <p:spPr>
          <a:xfrm>
            <a:off x="7956376" y="1706908"/>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449952474"/>
      </p:ext>
    </p:extLst>
  </p:cSld>
  <p:clrMapOvr>
    <a:masterClrMapping/>
  </p:clrMapOvr>
  <p:transition spd="slow">
    <p:diamon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1502208"/>
            <a:ext cx="7848872" cy="523220"/>
          </a:xfrm>
        </p:spPr>
        <p:txBody>
          <a:bodyPr>
            <a:noAutofit/>
          </a:bodyPr>
          <a:lstStyle/>
          <a:p>
            <a:pPr rtl="1"/>
            <a:r>
              <a:rPr lang="ar-MA" sz="2400" b="1" dirty="0"/>
              <a:t>من مزرعة </a:t>
            </a:r>
            <a:r>
              <a:rPr lang="ar-MA" sz="2400" b="1" dirty="0" err="1"/>
              <a:t>إبورين</a:t>
            </a:r>
            <a:r>
              <a:rPr lang="ar-MA" sz="2400" b="1" dirty="0"/>
              <a:t> المسقية قبل 10 أكتوبر 2008 تاريخ الفيضان المدمر   </a:t>
            </a:r>
            <a:endParaRPr lang="fr-FR" sz="2400" b="1" dirty="0"/>
          </a:p>
        </p:txBody>
      </p:sp>
      <p:sp>
        <p:nvSpPr>
          <p:cNvPr id="4" name="Rectangle 3"/>
          <p:cNvSpPr/>
          <p:nvPr/>
        </p:nvSpPr>
        <p:spPr>
          <a:xfrm>
            <a:off x="755576" y="332656"/>
            <a:ext cx="770485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ثالثا- ملاحظات (تابع)</a:t>
            </a:r>
            <a:endParaRPr kumimoji="0" lang="fr-FR"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ZoneTexte 7">
            <a:extLst>
              <a:ext uri="{FF2B5EF4-FFF2-40B4-BE49-F238E27FC236}">
                <a16:creationId xmlns:a16="http://schemas.microsoft.com/office/drawing/2014/main" id="{C51196BA-5C04-426D-997F-2E5279BDA84B}"/>
              </a:ext>
            </a:extLst>
          </p:cNvPr>
          <p:cNvSpPr txBox="1"/>
          <p:nvPr/>
        </p:nvSpPr>
        <p:spPr>
          <a:xfrm>
            <a:off x="2286000" y="978987"/>
            <a:ext cx="6534472"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3-حجم قطع الأراضي </a:t>
            </a:r>
            <a:r>
              <a:rPr kumimoji="0" lang="ar-MA" sz="28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المخشونية</a:t>
            </a:r>
            <a:r>
              <a:rPr kumimoji="0" lang="ar-MA" sz="2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(تابع):</a:t>
            </a:r>
            <a:endParaRPr kumimoji="0" lang="fr-FR"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2" descr="F:\docs à inserer 2  décembre 2014\Diverses photos\DSC00695.JPG">
            <a:extLst>
              <a:ext uri="{FF2B5EF4-FFF2-40B4-BE49-F238E27FC236}">
                <a16:creationId xmlns:a16="http://schemas.microsoft.com/office/drawing/2014/main" id="{7EDDE7B2-C73D-4BDD-863E-5D47C7AD5F4D}"/>
              </a:ext>
            </a:extLst>
          </p:cNvPr>
          <p:cNvPicPr>
            <a:picLocks noChangeAspect="1" noChangeArrowheads="1"/>
          </p:cNvPicPr>
          <p:nvPr/>
        </p:nvPicPr>
        <p:blipFill>
          <a:blip r:embed="rId3" cstate="print"/>
          <a:srcRect/>
          <a:stretch>
            <a:fillRect/>
          </a:stretch>
        </p:blipFill>
        <p:spPr bwMode="auto">
          <a:xfrm>
            <a:off x="508000" y="2671756"/>
            <a:ext cx="8128000" cy="3805244"/>
          </a:xfrm>
          <a:prstGeom prst="rect">
            <a:avLst/>
          </a:prstGeom>
          <a:noFill/>
        </p:spPr>
      </p:pic>
      <p:sp>
        <p:nvSpPr>
          <p:cNvPr id="7" name="Étoile à 4 branches 11">
            <a:extLst>
              <a:ext uri="{FF2B5EF4-FFF2-40B4-BE49-F238E27FC236}">
                <a16:creationId xmlns:a16="http://schemas.microsoft.com/office/drawing/2014/main" id="{CDA139A6-23DD-4E26-9565-921876A46578}"/>
              </a:ext>
            </a:extLst>
          </p:cNvPr>
          <p:cNvSpPr/>
          <p:nvPr/>
        </p:nvSpPr>
        <p:spPr>
          <a:xfrm>
            <a:off x="8208404" y="1583798"/>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590833192"/>
      </p:ext>
    </p:extLst>
  </p:cSld>
  <p:clrMapOvr>
    <a:masterClrMapping/>
  </p:clrMapOvr>
  <p:transition spd="slow">
    <p:diamon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346050"/>
          </a:xfrm>
        </p:spPr>
        <p:txBody>
          <a:bodyPr>
            <a:noAutofit/>
          </a:bodyPr>
          <a:lstStyle/>
          <a:p>
            <a:r>
              <a:rPr lang="ar-MA" sz="3600" b="1" dirty="0"/>
              <a:t>ثالثا- ملاحظات (تابع)</a:t>
            </a:r>
            <a:endParaRPr lang="fr-FR" sz="3600" dirty="0"/>
          </a:p>
        </p:txBody>
      </p:sp>
      <p:sp>
        <p:nvSpPr>
          <p:cNvPr id="5" name="Espace réservé du texte 4"/>
          <p:cNvSpPr>
            <a:spLocks noGrp="1"/>
          </p:cNvSpPr>
          <p:nvPr>
            <p:ph type="body" sz="quarter" idx="3"/>
          </p:nvPr>
        </p:nvSpPr>
        <p:spPr>
          <a:xfrm>
            <a:off x="261935" y="3356990"/>
            <a:ext cx="8698194" cy="1227622"/>
          </a:xfrm>
        </p:spPr>
        <p:txBody>
          <a:bodyPr>
            <a:noAutofit/>
          </a:bodyPr>
          <a:lstStyle/>
          <a:p>
            <a:pPr algn="r" rtl="1"/>
            <a:r>
              <a:rPr lang="ar-MA" sz="1800" dirty="0"/>
              <a:t>            </a:t>
            </a:r>
            <a:endParaRPr lang="fr-FR" sz="1800" dirty="0"/>
          </a:p>
        </p:txBody>
      </p:sp>
      <p:sp>
        <p:nvSpPr>
          <p:cNvPr id="8" name="Rectangle 7"/>
          <p:cNvSpPr/>
          <p:nvPr/>
        </p:nvSpPr>
        <p:spPr>
          <a:xfrm>
            <a:off x="323528" y="934848"/>
            <a:ext cx="8636600" cy="769441"/>
          </a:xfrm>
          <a:prstGeom prst="rect">
            <a:avLst/>
          </a:prstGeom>
        </p:spPr>
        <p:txBody>
          <a:bodyPr wrap="square">
            <a:spAutoFit/>
          </a:bodyPr>
          <a:lstStyle/>
          <a:p>
            <a:pPr algn="just" rtl="1"/>
            <a:r>
              <a:rPr lang="ar-MA" sz="2800" b="1" dirty="0"/>
              <a:t>4- </a:t>
            </a:r>
            <a:r>
              <a:rPr lang="ar-MA" sz="28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الطابع الفردي للتصرف  في الأراضي </a:t>
            </a:r>
            <a:r>
              <a:rPr lang="ar-MA" sz="2800" b="1"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المخشونية</a:t>
            </a:r>
            <a:r>
              <a:rPr lang="ar-MA" sz="28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واستغلالها:</a:t>
            </a:r>
          </a:p>
          <a:p>
            <a:pPr algn="just" rtl="1"/>
            <a:r>
              <a:rPr lang="ar-MA" sz="16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lang="ar-MA" b="1" dirty="0"/>
          </a:p>
        </p:txBody>
      </p:sp>
      <p:sp>
        <p:nvSpPr>
          <p:cNvPr id="10" name="ZoneTexte 9">
            <a:extLst>
              <a:ext uri="{FF2B5EF4-FFF2-40B4-BE49-F238E27FC236}">
                <a16:creationId xmlns:a16="http://schemas.microsoft.com/office/drawing/2014/main" id="{FEA67B5B-99F8-464E-AFBC-FD8FA7991F87}"/>
              </a:ext>
            </a:extLst>
          </p:cNvPr>
          <p:cNvSpPr txBox="1"/>
          <p:nvPr/>
        </p:nvSpPr>
        <p:spPr>
          <a:xfrm rot="10800000" flipV="1">
            <a:off x="611560" y="1643534"/>
            <a:ext cx="8208912" cy="769441"/>
          </a:xfrm>
          <a:prstGeom prst="rect">
            <a:avLst/>
          </a:prstGeom>
          <a:noFill/>
        </p:spPr>
        <p:txBody>
          <a:bodyPr wrap="square">
            <a:spAutoFit/>
          </a:bodyPr>
          <a:lstStyle/>
          <a:p>
            <a:pPr algn="just" rtl="1"/>
            <a:r>
              <a:rPr lang="ar-MA" sz="1800" b="1" dirty="0"/>
              <a:t>           </a:t>
            </a:r>
            <a:r>
              <a:rPr lang="ar-MA" sz="2400" b="1" dirty="0"/>
              <a:t>سواء فيما يخص الحرث والبذر والحصاد؛</a:t>
            </a:r>
          </a:p>
          <a:p>
            <a:pPr algn="just" rtl="1"/>
            <a:endParaRPr lang="fr-FR" sz="2000" dirty="0"/>
          </a:p>
        </p:txBody>
      </p:sp>
      <p:sp>
        <p:nvSpPr>
          <p:cNvPr id="11" name="Étoile à 4 branches 11">
            <a:extLst>
              <a:ext uri="{FF2B5EF4-FFF2-40B4-BE49-F238E27FC236}">
                <a16:creationId xmlns:a16="http://schemas.microsoft.com/office/drawing/2014/main" id="{D63A2DA4-31CF-4DD7-AC8D-F916E30B786B}"/>
              </a:ext>
            </a:extLst>
          </p:cNvPr>
          <p:cNvSpPr/>
          <p:nvPr/>
        </p:nvSpPr>
        <p:spPr>
          <a:xfrm>
            <a:off x="8280412" y="1709260"/>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Étoile à 4 branches 11">
            <a:extLst>
              <a:ext uri="{FF2B5EF4-FFF2-40B4-BE49-F238E27FC236}">
                <a16:creationId xmlns:a16="http://schemas.microsoft.com/office/drawing/2014/main" id="{9128CD3F-F7F8-4631-9CAD-FE13B0100095}"/>
              </a:ext>
            </a:extLst>
          </p:cNvPr>
          <p:cNvSpPr/>
          <p:nvPr/>
        </p:nvSpPr>
        <p:spPr>
          <a:xfrm>
            <a:off x="8316416" y="2474334"/>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ZoneTexte 19">
            <a:extLst>
              <a:ext uri="{FF2B5EF4-FFF2-40B4-BE49-F238E27FC236}">
                <a16:creationId xmlns:a16="http://schemas.microsoft.com/office/drawing/2014/main" id="{70DDAB3F-35A3-4FE8-92C5-461E8BF6D350}"/>
              </a:ext>
            </a:extLst>
          </p:cNvPr>
          <p:cNvSpPr txBox="1"/>
          <p:nvPr/>
        </p:nvSpPr>
        <p:spPr>
          <a:xfrm>
            <a:off x="457199" y="2273389"/>
            <a:ext cx="8363273" cy="1938992"/>
          </a:xfrm>
          <a:prstGeom prst="rect">
            <a:avLst/>
          </a:prstGeom>
          <a:noFill/>
        </p:spPr>
        <p:txBody>
          <a:bodyPr wrap="square">
            <a:spAutoFit/>
          </a:bodyPr>
          <a:lstStyle/>
          <a:p>
            <a:pPr algn="just" rtl="1"/>
            <a:r>
              <a:rPr lang="ar-MA" b="1" dirty="0"/>
              <a:t>               </a:t>
            </a:r>
            <a:r>
              <a:rPr lang="ar-MA" sz="2400" b="1" dirty="0"/>
              <a:t>أو من حيث الري بخصوص الأراضي المسقية:  </a:t>
            </a:r>
          </a:p>
          <a:p>
            <a:pPr algn="just" rtl="1"/>
            <a:r>
              <a:rPr lang="ar-MA" sz="2400" b="1" dirty="0"/>
              <a:t>وفي هذا الصدد، هناك نظام ري قائم على توزيع الماء بحسب الحصص ( النوبات) المملوكة لكل مالك: وتتكون كل حصة من يوم وليلة أي 24 ساعة. ويبلغ عددها حاليا 40 حصة موزعة على 6 مزارع بنسب متفاوتة. وعلى أساسها توزع التكاليف الضرورية لصيانة شبكة الري</a:t>
            </a:r>
          </a:p>
        </p:txBody>
      </p:sp>
    </p:spTree>
    <p:extLst>
      <p:ext uri="{BB962C8B-B14F-4D97-AF65-F5344CB8AC3E}">
        <p14:creationId xmlns:p14="http://schemas.microsoft.com/office/powerpoint/2010/main" val="1087347031"/>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268760"/>
            <a:ext cx="8229600" cy="504056"/>
          </a:xfrm>
        </p:spPr>
        <p:txBody>
          <a:bodyPr>
            <a:noAutofit/>
          </a:bodyPr>
          <a:lstStyle/>
          <a:p>
            <a:pPr algn="just" rtl="1"/>
            <a:r>
              <a:rPr lang="ar-MA" sz="2800" b="1" dirty="0"/>
              <a:t>جغرافيا  (تابع):موقع الدوار ضمن خريطة إقليم بولمان:</a:t>
            </a:r>
            <a:endParaRPr lang="fr-FR" sz="2800" dirty="0"/>
          </a:p>
        </p:txBody>
      </p:sp>
      <p:pic>
        <p:nvPicPr>
          <p:cNvPr id="1027" name="Picture 3" descr="D:\Album Inirz\pour tamsomant\Sans titre 1.jpg"/>
          <p:cNvPicPr>
            <a:picLocks noChangeAspect="1" noChangeArrowheads="1"/>
          </p:cNvPicPr>
          <p:nvPr/>
        </p:nvPicPr>
        <p:blipFill>
          <a:blip r:embed="rId2" cstate="print"/>
          <a:srcRect/>
          <a:stretch>
            <a:fillRect/>
          </a:stretch>
        </p:blipFill>
        <p:spPr bwMode="auto">
          <a:xfrm>
            <a:off x="251520" y="2060848"/>
            <a:ext cx="8687691" cy="4536504"/>
          </a:xfrm>
          <a:prstGeom prst="rect">
            <a:avLst/>
          </a:prstGeom>
          <a:noFill/>
        </p:spPr>
      </p:pic>
      <p:sp>
        <p:nvSpPr>
          <p:cNvPr id="4" name="Rectangle 3"/>
          <p:cNvSpPr/>
          <p:nvPr/>
        </p:nvSpPr>
        <p:spPr>
          <a:xfrm>
            <a:off x="1259632" y="332656"/>
            <a:ext cx="7344816" cy="584775"/>
          </a:xfrm>
          <a:prstGeom prst="rect">
            <a:avLst/>
          </a:prstGeom>
        </p:spPr>
        <p:txBody>
          <a:bodyPr wrap="square">
            <a:spAutoFit/>
          </a:bodyPr>
          <a:lstStyle/>
          <a:p>
            <a:pPr algn="ctr" rtl="1"/>
            <a:r>
              <a:rPr lang="ar-MA" sz="3200" b="1" dirty="0"/>
              <a:t>أولا- بطاقة </a:t>
            </a:r>
            <a:r>
              <a:rPr lang="ar-MA" sz="3200" b="1" dirty="0" err="1"/>
              <a:t>تعريفية </a:t>
            </a:r>
            <a:r>
              <a:rPr lang="ar-MA" sz="3200" b="1" dirty="0"/>
              <a:t>(تابع</a:t>
            </a:r>
            <a:r>
              <a:rPr lang="ar-MA" sz="3200" b="1" dirty="0" err="1"/>
              <a:t>)</a:t>
            </a:r>
            <a:endParaRPr lang="fr-FR" sz="3200" dirty="0"/>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wipe(down)">
                                      <p:cBhvr>
                                        <p:cTn id="1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1" y="2037037"/>
            <a:ext cx="8208912" cy="436985"/>
          </a:xfrm>
        </p:spPr>
        <p:txBody>
          <a:bodyPr>
            <a:noAutofit/>
          </a:bodyPr>
          <a:lstStyle/>
          <a:p>
            <a:pPr algn="r" rtl="1"/>
            <a:r>
              <a:rPr lang="ar-MA" sz="2400" b="1" dirty="0"/>
              <a:t>        عملية الزرع بمبادرات فردية كما توضح الصورة</a:t>
            </a:r>
            <a:endParaRPr lang="fr-FR" sz="2400" b="1" dirty="0"/>
          </a:p>
        </p:txBody>
      </p:sp>
      <p:pic>
        <p:nvPicPr>
          <p:cNvPr id="12290" name="Picture 2" descr="F:\Disque local\produit caméra sony\08-05-2010\DSC01191.JPG"/>
          <p:cNvPicPr>
            <a:picLocks noChangeAspect="1" noChangeArrowheads="1"/>
          </p:cNvPicPr>
          <p:nvPr/>
        </p:nvPicPr>
        <p:blipFill>
          <a:blip r:embed="rId2" cstate="print"/>
          <a:srcRect/>
          <a:stretch>
            <a:fillRect/>
          </a:stretch>
        </p:blipFill>
        <p:spPr bwMode="auto">
          <a:xfrm>
            <a:off x="271802" y="2924944"/>
            <a:ext cx="8476661" cy="3672408"/>
          </a:xfrm>
          <a:prstGeom prst="rect">
            <a:avLst/>
          </a:prstGeom>
          <a:noFill/>
        </p:spPr>
      </p:pic>
      <p:sp>
        <p:nvSpPr>
          <p:cNvPr id="4" name="Rectangle 3"/>
          <p:cNvSpPr/>
          <p:nvPr/>
        </p:nvSpPr>
        <p:spPr>
          <a:xfrm>
            <a:off x="395537" y="260648"/>
            <a:ext cx="8208912" cy="646331"/>
          </a:xfrm>
          <a:prstGeom prst="rect">
            <a:avLst/>
          </a:prstGeom>
        </p:spPr>
        <p:txBody>
          <a:bodyPr wrap="square">
            <a:spAutoFit/>
          </a:bodyPr>
          <a:lstStyle/>
          <a:p>
            <a:pPr algn="ctr"/>
            <a:r>
              <a:rPr lang="ar-MA" sz="3600" b="1" dirty="0"/>
              <a:t>ثالثا- ملاحظات (تابع)</a:t>
            </a:r>
            <a:endParaRPr lang="fr-FR" sz="3600" dirty="0"/>
          </a:p>
        </p:txBody>
      </p:sp>
      <p:sp>
        <p:nvSpPr>
          <p:cNvPr id="7" name="Étoile à 4 branches 11">
            <a:extLst>
              <a:ext uri="{FF2B5EF4-FFF2-40B4-BE49-F238E27FC236}">
                <a16:creationId xmlns:a16="http://schemas.microsoft.com/office/drawing/2014/main" id="{C9BA8831-01FA-4B6D-8CD7-362A49EE6FC8}"/>
              </a:ext>
            </a:extLst>
          </p:cNvPr>
          <p:cNvSpPr/>
          <p:nvPr/>
        </p:nvSpPr>
        <p:spPr>
          <a:xfrm>
            <a:off x="8244407" y="2037037"/>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E8B51835-BFB6-4E30-B5CA-BCFACB0DF6F4}"/>
              </a:ext>
            </a:extLst>
          </p:cNvPr>
          <p:cNvSpPr txBox="1"/>
          <p:nvPr/>
        </p:nvSpPr>
        <p:spPr>
          <a:xfrm>
            <a:off x="1043608" y="988568"/>
            <a:ext cx="7704855" cy="954107"/>
          </a:xfrm>
          <a:prstGeom prst="rect">
            <a:avLst/>
          </a:prstGeom>
          <a:noFill/>
        </p:spPr>
        <p:txBody>
          <a:bodyPr wrap="square">
            <a:spAutoFit/>
          </a:bodyPr>
          <a:lstStyle/>
          <a:p>
            <a:pPr algn="just" rtl="1"/>
            <a:r>
              <a:rPr lang="ar-MA" sz="2800" b="1" dirty="0"/>
              <a:t>4- </a:t>
            </a:r>
            <a:r>
              <a:rPr lang="ar-MA" sz="28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الطابع الفردي للتصرف  في الأراضي </a:t>
            </a:r>
            <a:r>
              <a:rPr lang="ar-MA" sz="2800" b="1"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المخشونية</a:t>
            </a:r>
            <a:r>
              <a:rPr lang="ar-MA" sz="28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واستغلالها</a:t>
            </a:r>
            <a:r>
              <a:rPr lang="ar-MA" sz="28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(تابع)</a:t>
            </a:r>
            <a:endParaRPr lang="ar-MA" sz="28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272356366"/>
      </p:ext>
    </p:extLst>
  </p:cSld>
  <p:clrMapOvr>
    <a:masterClrMapping/>
  </p:clrMapOvr>
  <p:transition spd="slow">
    <p:diamon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346050"/>
          </a:xfrm>
        </p:spPr>
        <p:txBody>
          <a:bodyPr>
            <a:noAutofit/>
          </a:bodyPr>
          <a:lstStyle/>
          <a:p>
            <a:r>
              <a:rPr lang="ar-MA" sz="3600" b="1" dirty="0"/>
              <a:t>ثالثا- ملاحظات (تابع)</a:t>
            </a:r>
            <a:endParaRPr lang="fr-FR" sz="3600" dirty="0"/>
          </a:p>
        </p:txBody>
      </p:sp>
      <p:sp>
        <p:nvSpPr>
          <p:cNvPr id="3" name="Espace réservé du texte 2"/>
          <p:cNvSpPr>
            <a:spLocks noGrp="1"/>
          </p:cNvSpPr>
          <p:nvPr>
            <p:ph type="body" idx="1"/>
          </p:nvPr>
        </p:nvSpPr>
        <p:spPr>
          <a:xfrm>
            <a:off x="179513" y="2509158"/>
            <a:ext cx="4248473" cy="684170"/>
          </a:xfrm>
        </p:spPr>
        <p:txBody>
          <a:bodyPr>
            <a:normAutofit/>
          </a:bodyPr>
          <a:lstStyle/>
          <a:p>
            <a:pPr algn="just" rtl="1"/>
            <a:r>
              <a:rPr lang="ar-MA" sz="1800" dirty="0"/>
              <a:t>             مطبوع توزيع حصص الريى على  مستحقيها بعد سنة 2000 م</a:t>
            </a:r>
            <a:endParaRPr lang="fr-FR" sz="1800" dirty="0"/>
          </a:p>
        </p:txBody>
      </p:sp>
      <p:sp>
        <p:nvSpPr>
          <p:cNvPr id="5" name="Espace réservé du texte 4"/>
          <p:cNvSpPr>
            <a:spLocks noGrp="1"/>
          </p:cNvSpPr>
          <p:nvPr>
            <p:ph type="body" sz="quarter" idx="3"/>
          </p:nvPr>
        </p:nvSpPr>
        <p:spPr>
          <a:xfrm>
            <a:off x="4871031" y="2594614"/>
            <a:ext cx="3913205" cy="598714"/>
          </a:xfrm>
        </p:spPr>
        <p:txBody>
          <a:bodyPr>
            <a:noAutofit/>
          </a:bodyPr>
          <a:lstStyle/>
          <a:p>
            <a:pPr algn="r" rtl="1"/>
            <a:r>
              <a:rPr lang="ar-MA" sz="1800" dirty="0"/>
              <a:t>           اتفاق خدمة السد والساقية عام 1292  هـ/1875 م</a:t>
            </a:r>
            <a:endParaRPr lang="fr-FR" sz="1800" dirty="0"/>
          </a:p>
        </p:txBody>
      </p:sp>
      <p:sp>
        <p:nvSpPr>
          <p:cNvPr id="8" name="Rectangle 7"/>
          <p:cNvSpPr/>
          <p:nvPr/>
        </p:nvSpPr>
        <p:spPr>
          <a:xfrm>
            <a:off x="457200" y="908720"/>
            <a:ext cx="8502928" cy="769441"/>
          </a:xfrm>
          <a:prstGeom prst="rect">
            <a:avLst/>
          </a:prstGeom>
        </p:spPr>
        <p:txBody>
          <a:bodyPr wrap="square">
            <a:spAutoFit/>
          </a:bodyPr>
          <a:lstStyle/>
          <a:p>
            <a:pPr algn="just" rtl="1"/>
            <a:r>
              <a:rPr lang="ar-MA" sz="2800" b="1" dirty="0"/>
              <a:t>4- </a:t>
            </a:r>
            <a:r>
              <a:rPr lang="ar-MA" sz="28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الطابع الفردي للتصرف  في الأراضي </a:t>
            </a:r>
            <a:r>
              <a:rPr lang="ar-MA" sz="2800" b="1"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المخشونية</a:t>
            </a:r>
            <a:r>
              <a:rPr lang="ar-MA" sz="28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واستغلالها:</a:t>
            </a:r>
          </a:p>
          <a:p>
            <a:pPr algn="just" rtl="1"/>
            <a:r>
              <a:rPr lang="ar-MA" sz="16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lang="ar-MA" b="1" dirty="0"/>
          </a:p>
        </p:txBody>
      </p:sp>
      <p:pic>
        <p:nvPicPr>
          <p:cNvPr id="391170" name="Picture 2"/>
          <p:cNvPicPr>
            <a:picLocks noGrp="1" noChangeAspect="1" noChangeArrowheads="1"/>
          </p:cNvPicPr>
          <p:nvPr>
            <p:ph sz="quarter" idx="4"/>
          </p:nvPr>
        </p:nvPicPr>
        <p:blipFill>
          <a:blip r:embed="rId3" cstate="print"/>
          <a:srcRect/>
          <a:stretch>
            <a:fillRect/>
          </a:stretch>
        </p:blipFill>
        <p:spPr bwMode="auto">
          <a:xfrm>
            <a:off x="4860031" y="3278599"/>
            <a:ext cx="4104457" cy="3390759"/>
          </a:xfrm>
          <a:prstGeom prst="rect">
            <a:avLst/>
          </a:prstGeom>
          <a:noFill/>
          <a:ln w="9525">
            <a:noFill/>
            <a:miter lim="800000"/>
            <a:headEnd/>
            <a:tailEnd/>
          </a:ln>
        </p:spPr>
      </p:pic>
      <p:pic>
        <p:nvPicPr>
          <p:cNvPr id="363521" name="Picture 1" descr="D:\vidange cam LG3 22-5-2017\20170521_203957.jpg"/>
          <p:cNvPicPr>
            <a:picLocks noGrp="1" noChangeAspect="1" noChangeArrowheads="1"/>
          </p:cNvPicPr>
          <p:nvPr>
            <p:ph sz="half" idx="2"/>
          </p:nvPr>
        </p:nvPicPr>
        <p:blipFill>
          <a:blip r:embed="rId4" cstate="print"/>
          <a:srcRect/>
          <a:stretch>
            <a:fillRect/>
          </a:stretch>
        </p:blipFill>
        <p:spPr bwMode="auto">
          <a:xfrm rot="5400000">
            <a:off x="695152" y="2849742"/>
            <a:ext cx="3390759" cy="4248473"/>
          </a:xfrm>
          <a:prstGeom prst="rect">
            <a:avLst/>
          </a:prstGeom>
          <a:noFill/>
        </p:spPr>
      </p:pic>
      <p:sp>
        <p:nvSpPr>
          <p:cNvPr id="10" name="ZoneTexte 9">
            <a:extLst>
              <a:ext uri="{FF2B5EF4-FFF2-40B4-BE49-F238E27FC236}">
                <a16:creationId xmlns:a16="http://schemas.microsoft.com/office/drawing/2014/main" id="{FEA67B5B-99F8-464E-AFBC-FD8FA7991F87}"/>
              </a:ext>
            </a:extLst>
          </p:cNvPr>
          <p:cNvSpPr txBox="1"/>
          <p:nvPr/>
        </p:nvSpPr>
        <p:spPr>
          <a:xfrm>
            <a:off x="379136" y="1678161"/>
            <a:ext cx="8502928" cy="830997"/>
          </a:xfrm>
          <a:prstGeom prst="rect">
            <a:avLst/>
          </a:prstGeom>
          <a:noFill/>
        </p:spPr>
        <p:txBody>
          <a:bodyPr wrap="square">
            <a:spAutoFit/>
          </a:bodyPr>
          <a:lstStyle/>
          <a:p>
            <a:pPr algn="just" rtl="1"/>
            <a:r>
              <a:rPr lang="ar-MA" sz="2400" dirty="0"/>
              <a:t>           </a:t>
            </a:r>
            <a:r>
              <a:rPr lang="ar-MA" sz="2400" b="1" dirty="0"/>
              <a:t>إنشاء جمعية باسم الله للتأطير والتنظيم والتدبير فيما يخص استعمال مياه الري بالدوار. وقد أعقب هذه الجمعية جمعية لمدور لنفس الغرض. </a:t>
            </a:r>
            <a:endParaRPr lang="fr-FR" sz="2000" dirty="0"/>
          </a:p>
        </p:txBody>
      </p:sp>
      <p:sp>
        <p:nvSpPr>
          <p:cNvPr id="11" name="Étoile à 4 branches 11">
            <a:extLst>
              <a:ext uri="{FF2B5EF4-FFF2-40B4-BE49-F238E27FC236}">
                <a16:creationId xmlns:a16="http://schemas.microsoft.com/office/drawing/2014/main" id="{D63A2DA4-31CF-4DD7-AC8D-F916E30B786B}"/>
              </a:ext>
            </a:extLst>
          </p:cNvPr>
          <p:cNvSpPr/>
          <p:nvPr/>
        </p:nvSpPr>
        <p:spPr>
          <a:xfrm>
            <a:off x="8280180" y="1733910"/>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Étoile à 4 branches 11">
            <a:extLst>
              <a:ext uri="{FF2B5EF4-FFF2-40B4-BE49-F238E27FC236}">
                <a16:creationId xmlns:a16="http://schemas.microsoft.com/office/drawing/2014/main" id="{2D0B34E9-44C8-49D7-9196-D46B8023EC09}"/>
              </a:ext>
            </a:extLst>
          </p:cNvPr>
          <p:cNvSpPr/>
          <p:nvPr/>
        </p:nvSpPr>
        <p:spPr>
          <a:xfrm>
            <a:off x="3893425" y="2492897"/>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Étoile à 4 branches 11">
            <a:extLst>
              <a:ext uri="{FF2B5EF4-FFF2-40B4-BE49-F238E27FC236}">
                <a16:creationId xmlns:a16="http://schemas.microsoft.com/office/drawing/2014/main" id="{1E3159EC-B321-40D1-915C-2233E7750D65}"/>
              </a:ext>
            </a:extLst>
          </p:cNvPr>
          <p:cNvSpPr/>
          <p:nvPr/>
        </p:nvSpPr>
        <p:spPr>
          <a:xfrm>
            <a:off x="8176932" y="2555614"/>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513611459"/>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346050"/>
          </a:xfrm>
        </p:spPr>
        <p:txBody>
          <a:bodyPr>
            <a:noAutofit/>
          </a:bodyPr>
          <a:lstStyle/>
          <a:p>
            <a:r>
              <a:rPr lang="ar-MA" sz="3600" b="1" dirty="0"/>
              <a:t>ثالثا- ملاحظات (تابع)</a:t>
            </a:r>
            <a:endParaRPr lang="fr-FR" sz="3600" dirty="0"/>
          </a:p>
        </p:txBody>
      </p:sp>
      <p:sp>
        <p:nvSpPr>
          <p:cNvPr id="8" name="Rectangle 7"/>
          <p:cNvSpPr/>
          <p:nvPr/>
        </p:nvSpPr>
        <p:spPr>
          <a:xfrm>
            <a:off x="266295" y="980728"/>
            <a:ext cx="8608523" cy="954107"/>
          </a:xfrm>
          <a:prstGeom prst="rect">
            <a:avLst/>
          </a:prstGeom>
        </p:spPr>
        <p:txBody>
          <a:bodyPr wrap="square">
            <a:spAutoFit/>
          </a:bodyPr>
          <a:lstStyle/>
          <a:p>
            <a:pPr algn="just" rtl="1"/>
            <a:r>
              <a:rPr lang="ar-MA" sz="2800" b="1" dirty="0"/>
              <a:t>5- تواتر انتقال الملكيات ووجود نزاعات عقارية حول الإرث كما يتضح من الوثائق التالية:</a:t>
            </a:r>
          </a:p>
        </p:txBody>
      </p:sp>
      <p:pic>
        <p:nvPicPr>
          <p:cNvPr id="17" name="Picture 2" descr="D:\Références terres makhchouniennes\Manuscrits scannés\Scan doc 2017\photos doc\2استدعاء  آخر-1.jpg">
            <a:extLst>
              <a:ext uri="{FF2B5EF4-FFF2-40B4-BE49-F238E27FC236}">
                <a16:creationId xmlns:a16="http://schemas.microsoft.com/office/drawing/2014/main" id="{5B09B689-1E4F-4130-A6AB-6E56EEA639E0}"/>
              </a:ext>
            </a:extLst>
          </p:cNvPr>
          <p:cNvPicPr>
            <a:picLocks noChangeAspect="1" noChangeArrowheads="1"/>
          </p:cNvPicPr>
          <p:nvPr/>
        </p:nvPicPr>
        <p:blipFill>
          <a:blip r:embed="rId3" cstate="print"/>
          <a:srcRect/>
          <a:stretch>
            <a:fillRect/>
          </a:stretch>
        </p:blipFill>
        <p:spPr bwMode="auto">
          <a:xfrm>
            <a:off x="4716016" y="2852936"/>
            <a:ext cx="4158803" cy="3744416"/>
          </a:xfrm>
          <a:prstGeom prst="rect">
            <a:avLst/>
          </a:prstGeom>
          <a:noFill/>
        </p:spPr>
      </p:pic>
      <p:pic>
        <p:nvPicPr>
          <p:cNvPr id="18" name="Picture 3" descr="D:\Références terres makhchouniennes\Manuscrits scannés\Scan doc 2017\photos doc\استدعاء استئناف فاس 2  -1.jpg">
            <a:extLst>
              <a:ext uri="{FF2B5EF4-FFF2-40B4-BE49-F238E27FC236}">
                <a16:creationId xmlns:a16="http://schemas.microsoft.com/office/drawing/2014/main" id="{5B125050-EDBA-44B0-BDBE-2C2FD8F8F6D6}"/>
              </a:ext>
            </a:extLst>
          </p:cNvPr>
          <p:cNvPicPr>
            <a:picLocks noChangeAspect="1" noChangeArrowheads="1"/>
          </p:cNvPicPr>
          <p:nvPr/>
        </p:nvPicPr>
        <p:blipFill>
          <a:blip r:embed="rId4" cstate="print"/>
          <a:srcRect/>
          <a:stretch>
            <a:fillRect/>
          </a:stretch>
        </p:blipFill>
        <p:spPr bwMode="auto">
          <a:xfrm>
            <a:off x="179512" y="2852936"/>
            <a:ext cx="4324305" cy="3744416"/>
          </a:xfrm>
          <a:prstGeom prst="rect">
            <a:avLst/>
          </a:prstGeom>
          <a:noFill/>
        </p:spPr>
      </p:pic>
      <p:sp>
        <p:nvSpPr>
          <p:cNvPr id="20" name="ZoneTexte 19">
            <a:extLst>
              <a:ext uri="{FF2B5EF4-FFF2-40B4-BE49-F238E27FC236}">
                <a16:creationId xmlns:a16="http://schemas.microsoft.com/office/drawing/2014/main" id="{6854998E-8EB4-4C27-A9FC-EA706F93A3AD}"/>
              </a:ext>
            </a:extLst>
          </p:cNvPr>
          <p:cNvSpPr txBox="1"/>
          <p:nvPr/>
        </p:nvSpPr>
        <p:spPr>
          <a:xfrm>
            <a:off x="266295" y="2253645"/>
            <a:ext cx="8608523" cy="461665"/>
          </a:xfrm>
          <a:prstGeom prst="rect">
            <a:avLst/>
          </a:prstGeom>
          <a:noFill/>
        </p:spPr>
        <p:txBody>
          <a:bodyPr wrap="square">
            <a:spAutoFit/>
          </a:bodyPr>
          <a:lstStyle/>
          <a:p>
            <a:pPr algn="r" rtl="1"/>
            <a:r>
              <a:rPr lang="ar-MA" sz="1800" b="1" dirty="0"/>
              <a:t>        </a:t>
            </a:r>
            <a:r>
              <a:rPr lang="ar-MA" sz="2400" b="1" dirty="0"/>
              <a:t>نماذج من الاستدعاءات لجلسات المحاكمات</a:t>
            </a:r>
            <a:endParaRPr lang="fr-FR" sz="2400" b="1" dirty="0"/>
          </a:p>
        </p:txBody>
      </p:sp>
      <p:sp>
        <p:nvSpPr>
          <p:cNvPr id="10" name="Étoile à 4 branches 11">
            <a:extLst>
              <a:ext uri="{FF2B5EF4-FFF2-40B4-BE49-F238E27FC236}">
                <a16:creationId xmlns:a16="http://schemas.microsoft.com/office/drawing/2014/main" id="{FD967377-2E16-455D-A4C7-033B13269243}"/>
              </a:ext>
            </a:extLst>
          </p:cNvPr>
          <p:cNvSpPr/>
          <p:nvPr/>
        </p:nvSpPr>
        <p:spPr>
          <a:xfrm>
            <a:off x="8370762" y="2235992"/>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09563806"/>
      </p:ext>
    </p:extLst>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78098"/>
          </a:xfrm>
        </p:spPr>
        <p:txBody>
          <a:bodyPr>
            <a:normAutofit/>
          </a:bodyPr>
          <a:lstStyle/>
          <a:p>
            <a:r>
              <a:rPr lang="ar-MA" sz="3600" b="1" dirty="0"/>
              <a:t>ثالثا- ملاحظات (تابع)</a:t>
            </a:r>
            <a:endParaRPr lang="fr-FR" sz="3600" dirty="0"/>
          </a:p>
        </p:txBody>
      </p:sp>
      <p:sp>
        <p:nvSpPr>
          <p:cNvPr id="4" name="Espace réservé du contenu 3"/>
          <p:cNvSpPr>
            <a:spLocks noGrp="1"/>
          </p:cNvSpPr>
          <p:nvPr>
            <p:ph sz="half" idx="2"/>
          </p:nvPr>
        </p:nvSpPr>
        <p:spPr>
          <a:xfrm>
            <a:off x="179512" y="2780928"/>
            <a:ext cx="4317876" cy="3888432"/>
          </a:xfrm>
        </p:spPr>
        <p:txBody>
          <a:bodyPr>
            <a:normAutofit/>
          </a:bodyPr>
          <a:lstStyle/>
          <a:p>
            <a:pPr algn="just" rtl="1">
              <a:buNone/>
            </a:pPr>
            <a:r>
              <a:rPr lang="ar-MA" dirty="0"/>
              <a:t>            </a:t>
            </a:r>
            <a:endParaRPr lang="fr-FR" sz="2800" b="1" dirty="0"/>
          </a:p>
        </p:txBody>
      </p:sp>
      <p:sp>
        <p:nvSpPr>
          <p:cNvPr id="5" name="Espace réservé du texte 4"/>
          <p:cNvSpPr>
            <a:spLocks noGrp="1"/>
          </p:cNvSpPr>
          <p:nvPr>
            <p:ph type="body" sz="quarter" idx="3"/>
          </p:nvPr>
        </p:nvSpPr>
        <p:spPr>
          <a:xfrm>
            <a:off x="251520" y="1052736"/>
            <a:ext cx="8568952" cy="1080120"/>
          </a:xfrm>
        </p:spPr>
        <p:txBody>
          <a:bodyPr>
            <a:noAutofit/>
          </a:bodyPr>
          <a:lstStyle/>
          <a:p>
            <a:pPr algn="just" rtl="1"/>
            <a:r>
              <a:rPr lang="ar-MA" sz="2800" dirty="0"/>
              <a:t>5- تواتر انتقال الملكيات ووجود نزاعات عقارية حول الإرث وذلك كما يتضح من الوثائق التالية: (تابع)</a:t>
            </a:r>
          </a:p>
        </p:txBody>
      </p:sp>
      <p:sp>
        <p:nvSpPr>
          <p:cNvPr id="14" name="Rectangle 13"/>
          <p:cNvSpPr/>
          <p:nvPr/>
        </p:nvSpPr>
        <p:spPr>
          <a:xfrm>
            <a:off x="179512" y="2342881"/>
            <a:ext cx="8640960" cy="461665"/>
          </a:xfrm>
          <a:prstGeom prst="rect">
            <a:avLst/>
          </a:prstGeom>
        </p:spPr>
        <p:txBody>
          <a:bodyPr wrap="square">
            <a:spAutoFit/>
          </a:bodyPr>
          <a:lstStyle/>
          <a:p>
            <a:pPr algn="r" rtl="1"/>
            <a:r>
              <a:rPr lang="ar-MA" b="1" dirty="0"/>
              <a:t>          </a:t>
            </a:r>
            <a:r>
              <a:rPr lang="ar-MA" sz="2400" b="1" dirty="0"/>
              <a:t>نماذج من </a:t>
            </a:r>
            <a:r>
              <a:rPr lang="ar-MA" sz="2400" b="1" dirty="0" err="1"/>
              <a:t>الإستدعاءات</a:t>
            </a:r>
            <a:r>
              <a:rPr lang="ar-MA" sz="2400" b="1" dirty="0"/>
              <a:t> لجلسات المحاكمات ( تابع)</a:t>
            </a:r>
            <a:endParaRPr lang="fr-FR" sz="2400" b="1" dirty="0"/>
          </a:p>
        </p:txBody>
      </p:sp>
      <p:pic>
        <p:nvPicPr>
          <p:cNvPr id="421891" name="Picture 3" descr="D:\Références terres makhchouniennes\Manuscrits scannés\Scan doc 2017\photos doc\استدعاء لمحاكمة -1.jpg"/>
          <p:cNvPicPr>
            <a:picLocks noChangeAspect="1" noChangeArrowheads="1"/>
          </p:cNvPicPr>
          <p:nvPr/>
        </p:nvPicPr>
        <p:blipFill>
          <a:blip r:embed="rId3" cstate="print"/>
          <a:srcRect/>
          <a:stretch>
            <a:fillRect/>
          </a:stretch>
        </p:blipFill>
        <p:spPr bwMode="auto">
          <a:xfrm>
            <a:off x="4572000" y="2971789"/>
            <a:ext cx="4356992" cy="3625563"/>
          </a:xfrm>
          <a:prstGeom prst="rect">
            <a:avLst/>
          </a:prstGeom>
          <a:noFill/>
        </p:spPr>
      </p:pic>
      <p:pic>
        <p:nvPicPr>
          <p:cNvPr id="421892" name="Picture 4" descr="D:\Références terres makhchouniennes\Manuscrits scannés\Scan doc 2017\photos doc\استدعاء  آخر-1.jpg"/>
          <p:cNvPicPr>
            <a:picLocks noChangeAspect="1" noChangeArrowheads="1"/>
          </p:cNvPicPr>
          <p:nvPr/>
        </p:nvPicPr>
        <p:blipFill>
          <a:blip r:embed="rId4" cstate="print"/>
          <a:srcRect/>
          <a:stretch>
            <a:fillRect/>
          </a:stretch>
        </p:blipFill>
        <p:spPr bwMode="auto">
          <a:xfrm>
            <a:off x="251520" y="3068960"/>
            <a:ext cx="4104456" cy="3528392"/>
          </a:xfrm>
          <a:prstGeom prst="rect">
            <a:avLst/>
          </a:prstGeom>
          <a:noFill/>
        </p:spPr>
      </p:pic>
      <p:sp>
        <p:nvSpPr>
          <p:cNvPr id="9" name="Étoile à 4 branches 11">
            <a:extLst>
              <a:ext uri="{FF2B5EF4-FFF2-40B4-BE49-F238E27FC236}">
                <a16:creationId xmlns:a16="http://schemas.microsoft.com/office/drawing/2014/main" id="{9DF6D6B2-586E-463C-B55B-B80308B6E2E4}"/>
              </a:ext>
            </a:extLst>
          </p:cNvPr>
          <p:cNvSpPr/>
          <p:nvPr/>
        </p:nvSpPr>
        <p:spPr>
          <a:xfrm>
            <a:off x="8194421" y="2348108"/>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476672"/>
            <a:ext cx="7056784" cy="576064"/>
          </a:xfrm>
        </p:spPr>
        <p:txBody>
          <a:bodyPr>
            <a:normAutofit fontScale="90000"/>
          </a:bodyPr>
          <a:lstStyle/>
          <a:p>
            <a:r>
              <a:rPr lang="ar-MA" sz="3600" b="1" dirty="0"/>
              <a:t>ثالثا- ملاحظات (تابع)</a:t>
            </a:r>
            <a:endParaRPr lang="fr-FR" sz="3600" dirty="0"/>
          </a:p>
        </p:txBody>
      </p:sp>
      <p:sp>
        <p:nvSpPr>
          <p:cNvPr id="4" name="Espace réservé du contenu 3"/>
          <p:cNvSpPr>
            <a:spLocks noGrp="1"/>
          </p:cNvSpPr>
          <p:nvPr>
            <p:ph sz="half" idx="2"/>
          </p:nvPr>
        </p:nvSpPr>
        <p:spPr>
          <a:xfrm>
            <a:off x="179512" y="2780928"/>
            <a:ext cx="4317876" cy="3888432"/>
          </a:xfrm>
        </p:spPr>
        <p:txBody>
          <a:bodyPr>
            <a:normAutofit/>
          </a:bodyPr>
          <a:lstStyle/>
          <a:p>
            <a:pPr algn="just" rtl="1">
              <a:buNone/>
            </a:pPr>
            <a:r>
              <a:rPr lang="ar-MA" dirty="0"/>
              <a:t>            </a:t>
            </a:r>
            <a:endParaRPr lang="fr-FR" sz="2800" b="1" dirty="0"/>
          </a:p>
        </p:txBody>
      </p:sp>
      <p:sp>
        <p:nvSpPr>
          <p:cNvPr id="14" name="Rectangle 13"/>
          <p:cNvSpPr/>
          <p:nvPr/>
        </p:nvSpPr>
        <p:spPr>
          <a:xfrm>
            <a:off x="179512" y="2060848"/>
            <a:ext cx="8633476" cy="461665"/>
          </a:xfrm>
          <a:prstGeom prst="rect">
            <a:avLst/>
          </a:prstGeom>
        </p:spPr>
        <p:txBody>
          <a:bodyPr wrap="square">
            <a:spAutoFit/>
          </a:bodyPr>
          <a:lstStyle/>
          <a:p>
            <a:pPr algn="r" rtl="1"/>
            <a:r>
              <a:rPr lang="ar-MA" b="1" dirty="0"/>
              <a:t>          </a:t>
            </a:r>
            <a:r>
              <a:rPr lang="ar-MA" sz="2400" b="1" dirty="0"/>
              <a:t>نماذج من </a:t>
            </a:r>
            <a:r>
              <a:rPr lang="ar-MA" sz="2400" b="1" dirty="0" err="1"/>
              <a:t>الإستدعاءات</a:t>
            </a:r>
            <a:r>
              <a:rPr lang="ar-MA" sz="2400" b="1" dirty="0"/>
              <a:t> لجلسات المحاكمات</a:t>
            </a:r>
            <a:r>
              <a:rPr lang="fr-FR" sz="2400" b="1" dirty="0"/>
              <a:t> </a:t>
            </a:r>
            <a:r>
              <a:rPr lang="ar-MA" sz="2400" b="1" dirty="0"/>
              <a:t> (تابع</a:t>
            </a:r>
            <a:r>
              <a:rPr lang="ar-MA" sz="2400" b="1" dirty="0" err="1"/>
              <a:t>)</a:t>
            </a:r>
            <a:endParaRPr lang="fr-FR" sz="2400" b="1" dirty="0"/>
          </a:p>
        </p:txBody>
      </p:sp>
      <p:pic>
        <p:nvPicPr>
          <p:cNvPr id="9" name="Picture 2"/>
          <p:cNvPicPr>
            <a:picLocks noChangeAspect="1" noChangeArrowheads="1"/>
          </p:cNvPicPr>
          <p:nvPr/>
        </p:nvPicPr>
        <p:blipFill>
          <a:blip r:embed="rId3" cstate="print"/>
          <a:srcRect/>
          <a:stretch>
            <a:fillRect/>
          </a:stretch>
        </p:blipFill>
        <p:spPr bwMode="auto">
          <a:xfrm>
            <a:off x="4499992" y="2738537"/>
            <a:ext cx="4312996" cy="3930823"/>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179512" y="2738537"/>
            <a:ext cx="4248472" cy="3858815"/>
          </a:xfrm>
          <a:prstGeom prst="rect">
            <a:avLst/>
          </a:prstGeom>
          <a:noFill/>
          <a:ln w="9525">
            <a:noFill/>
            <a:miter lim="800000"/>
            <a:headEnd/>
            <a:tailEnd/>
          </a:ln>
        </p:spPr>
      </p:pic>
      <p:sp>
        <p:nvSpPr>
          <p:cNvPr id="11" name="Espace réservé du texte 4">
            <a:extLst>
              <a:ext uri="{FF2B5EF4-FFF2-40B4-BE49-F238E27FC236}">
                <a16:creationId xmlns:a16="http://schemas.microsoft.com/office/drawing/2014/main" id="{EAD009C3-0041-48BE-BE87-10C63810B44B}"/>
              </a:ext>
            </a:extLst>
          </p:cNvPr>
          <p:cNvSpPr txBox="1">
            <a:spLocks/>
          </p:cNvSpPr>
          <p:nvPr/>
        </p:nvSpPr>
        <p:spPr>
          <a:xfrm>
            <a:off x="520504" y="1268760"/>
            <a:ext cx="8292484" cy="576064"/>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just" rtl="1"/>
            <a:r>
              <a:rPr lang="ar-MA" sz="2800" dirty="0"/>
              <a:t>5- تواتر انتقال الملكيات ووجود نزاعات عقارية حول الإرث ...: (تابع)</a:t>
            </a:r>
          </a:p>
        </p:txBody>
      </p:sp>
      <p:sp>
        <p:nvSpPr>
          <p:cNvPr id="12" name="Étoile à 4 branches 11">
            <a:extLst>
              <a:ext uri="{FF2B5EF4-FFF2-40B4-BE49-F238E27FC236}">
                <a16:creationId xmlns:a16="http://schemas.microsoft.com/office/drawing/2014/main" id="{B90D6DD8-B157-4255-937B-C7564BE966D4}"/>
              </a:ext>
            </a:extLst>
          </p:cNvPr>
          <p:cNvSpPr/>
          <p:nvPr/>
        </p:nvSpPr>
        <p:spPr>
          <a:xfrm>
            <a:off x="8308932" y="2060848"/>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4788024" y="2230129"/>
            <a:ext cx="4176464" cy="4439230"/>
          </a:xfrm>
          <a:prstGeom prst="rect">
            <a:avLst/>
          </a:prstGeom>
          <a:noFill/>
          <a:ln w="9525">
            <a:noFill/>
            <a:miter lim="800000"/>
            <a:headEnd/>
            <a:tailEnd/>
          </a:ln>
        </p:spPr>
      </p:pic>
      <p:sp>
        <p:nvSpPr>
          <p:cNvPr id="3" name="Titre 2"/>
          <p:cNvSpPr>
            <a:spLocks noGrp="1"/>
          </p:cNvSpPr>
          <p:nvPr>
            <p:ph type="title"/>
          </p:nvPr>
        </p:nvSpPr>
        <p:spPr>
          <a:xfrm>
            <a:off x="251520" y="1481302"/>
            <a:ext cx="8424937" cy="523220"/>
          </a:xfrm>
        </p:spPr>
        <p:txBody>
          <a:bodyPr>
            <a:normAutofit/>
          </a:bodyPr>
          <a:lstStyle/>
          <a:p>
            <a:pPr algn="r" rtl="1"/>
            <a:r>
              <a:rPr lang="ar-MA" sz="2400" b="1" dirty="0"/>
              <a:t>       نماذج من </a:t>
            </a:r>
            <a:r>
              <a:rPr lang="ar-MA" sz="2400" b="1" dirty="0" err="1"/>
              <a:t>الإستدعاءات</a:t>
            </a:r>
            <a:r>
              <a:rPr lang="ar-MA" sz="2400" b="1" dirty="0"/>
              <a:t> لجلسات المحاكمة  (تابع) </a:t>
            </a:r>
            <a:endParaRPr lang="fr-FR" sz="2400" b="1" dirty="0"/>
          </a:p>
        </p:txBody>
      </p:sp>
      <p:pic>
        <p:nvPicPr>
          <p:cNvPr id="4" name="Picture 2"/>
          <p:cNvPicPr>
            <a:picLocks noChangeAspect="1" noChangeArrowheads="1"/>
          </p:cNvPicPr>
          <p:nvPr/>
        </p:nvPicPr>
        <p:blipFill>
          <a:blip r:embed="rId3" cstate="print"/>
          <a:srcRect/>
          <a:stretch>
            <a:fillRect/>
          </a:stretch>
        </p:blipFill>
        <p:spPr bwMode="auto">
          <a:xfrm>
            <a:off x="179512" y="2230129"/>
            <a:ext cx="4392488" cy="4439231"/>
          </a:xfrm>
          <a:prstGeom prst="rect">
            <a:avLst/>
          </a:prstGeom>
          <a:noFill/>
          <a:ln w="9525">
            <a:noFill/>
            <a:miter lim="800000"/>
            <a:headEnd/>
            <a:tailEnd/>
          </a:ln>
        </p:spPr>
      </p:pic>
      <p:sp>
        <p:nvSpPr>
          <p:cNvPr id="5" name="Rectangle 4"/>
          <p:cNvSpPr/>
          <p:nvPr/>
        </p:nvSpPr>
        <p:spPr>
          <a:xfrm>
            <a:off x="755577" y="188640"/>
            <a:ext cx="7920880" cy="646331"/>
          </a:xfrm>
          <a:prstGeom prst="rect">
            <a:avLst/>
          </a:prstGeom>
        </p:spPr>
        <p:txBody>
          <a:bodyPr wrap="square">
            <a:spAutoFit/>
          </a:bodyPr>
          <a:lstStyle/>
          <a:p>
            <a:pPr algn="ctr" rtl="1"/>
            <a:r>
              <a:rPr lang="ar-MA" sz="3600" b="1" dirty="0"/>
              <a:t>ثالثا- ملاحظات (تابع)</a:t>
            </a:r>
            <a:endParaRPr lang="fr-FR" sz="3600" dirty="0"/>
          </a:p>
        </p:txBody>
      </p:sp>
      <p:sp>
        <p:nvSpPr>
          <p:cNvPr id="9" name="ZoneTexte 8">
            <a:extLst>
              <a:ext uri="{FF2B5EF4-FFF2-40B4-BE49-F238E27FC236}">
                <a16:creationId xmlns:a16="http://schemas.microsoft.com/office/drawing/2014/main" id="{D77515C3-970E-4555-A8E0-B3935CA18AA0}"/>
              </a:ext>
            </a:extLst>
          </p:cNvPr>
          <p:cNvSpPr txBox="1"/>
          <p:nvPr/>
        </p:nvSpPr>
        <p:spPr>
          <a:xfrm>
            <a:off x="251520" y="834971"/>
            <a:ext cx="8568953" cy="523220"/>
          </a:xfrm>
          <a:prstGeom prst="rect">
            <a:avLst/>
          </a:prstGeom>
          <a:noFill/>
        </p:spPr>
        <p:txBody>
          <a:bodyPr wrap="square">
            <a:spAutoFit/>
          </a:bodyPr>
          <a:lstStyle/>
          <a:p>
            <a:pPr algn="just" rtl="1"/>
            <a:r>
              <a:rPr lang="ar-MA" sz="2800" b="1" dirty="0"/>
              <a:t>5- تواتر انتقال الملكيات ووجود نزاعات عقارية حول الإرث ...: (تابع)</a:t>
            </a:r>
          </a:p>
        </p:txBody>
      </p:sp>
      <p:sp>
        <p:nvSpPr>
          <p:cNvPr id="8" name="Étoile à 4 branches 11">
            <a:extLst>
              <a:ext uri="{FF2B5EF4-FFF2-40B4-BE49-F238E27FC236}">
                <a16:creationId xmlns:a16="http://schemas.microsoft.com/office/drawing/2014/main" id="{980FA61F-49B1-42B1-97CF-6BB9A4DD9A32}"/>
              </a:ext>
            </a:extLst>
          </p:cNvPr>
          <p:cNvSpPr/>
          <p:nvPr/>
        </p:nvSpPr>
        <p:spPr>
          <a:xfrm>
            <a:off x="8208404" y="1583798"/>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51520" y="1628800"/>
            <a:ext cx="8424937" cy="523220"/>
          </a:xfrm>
        </p:spPr>
        <p:txBody>
          <a:bodyPr>
            <a:normAutofit/>
          </a:bodyPr>
          <a:lstStyle/>
          <a:p>
            <a:pPr algn="r" rtl="1"/>
            <a:r>
              <a:rPr lang="ar-MA" sz="1800" b="1" dirty="0"/>
              <a:t>          </a:t>
            </a:r>
            <a:r>
              <a:rPr lang="ar-MA" sz="2400" b="1" dirty="0"/>
              <a:t>نماذج من </a:t>
            </a:r>
            <a:r>
              <a:rPr lang="ar-MA" sz="2400" b="1" dirty="0" err="1"/>
              <a:t>الإستدعاءات</a:t>
            </a:r>
            <a:r>
              <a:rPr lang="ar-MA" sz="2400" b="1" dirty="0"/>
              <a:t> لجلسات المحاكمة  (تابع) </a:t>
            </a:r>
            <a:endParaRPr lang="fr-FR" sz="2400" b="1" dirty="0"/>
          </a:p>
        </p:txBody>
      </p:sp>
      <p:sp>
        <p:nvSpPr>
          <p:cNvPr id="5" name="Rectangle 4"/>
          <p:cNvSpPr/>
          <p:nvPr/>
        </p:nvSpPr>
        <p:spPr>
          <a:xfrm>
            <a:off x="755577" y="188640"/>
            <a:ext cx="7920880" cy="646331"/>
          </a:xfrm>
          <a:prstGeom prst="rect">
            <a:avLst/>
          </a:prstGeom>
        </p:spPr>
        <p:txBody>
          <a:bodyPr wrap="square">
            <a:spAutoFit/>
          </a:bodyPr>
          <a:lstStyle/>
          <a:p>
            <a:pPr algn="ctr" rtl="1"/>
            <a:r>
              <a:rPr lang="ar-MA" sz="3600" b="1" dirty="0"/>
              <a:t>ثالثا- ملاحظات (تابع)</a:t>
            </a:r>
            <a:endParaRPr lang="fr-FR" sz="3600" dirty="0"/>
          </a:p>
        </p:txBody>
      </p:sp>
      <p:sp>
        <p:nvSpPr>
          <p:cNvPr id="9" name="ZoneTexte 8">
            <a:extLst>
              <a:ext uri="{FF2B5EF4-FFF2-40B4-BE49-F238E27FC236}">
                <a16:creationId xmlns:a16="http://schemas.microsoft.com/office/drawing/2014/main" id="{D77515C3-970E-4555-A8E0-B3935CA18AA0}"/>
              </a:ext>
            </a:extLst>
          </p:cNvPr>
          <p:cNvSpPr txBox="1"/>
          <p:nvPr/>
        </p:nvSpPr>
        <p:spPr>
          <a:xfrm>
            <a:off x="611560" y="908721"/>
            <a:ext cx="8208913" cy="523220"/>
          </a:xfrm>
          <a:prstGeom prst="rect">
            <a:avLst/>
          </a:prstGeom>
          <a:noFill/>
        </p:spPr>
        <p:txBody>
          <a:bodyPr wrap="square">
            <a:spAutoFit/>
          </a:bodyPr>
          <a:lstStyle/>
          <a:p>
            <a:pPr algn="just" rtl="1"/>
            <a:r>
              <a:rPr lang="ar-MA" sz="2800" b="1" dirty="0"/>
              <a:t>5- تواتر انتقال الملكيات ووجود نزاعات عقارية حول الإرث...: (تابع)</a:t>
            </a:r>
          </a:p>
        </p:txBody>
      </p:sp>
      <p:pic>
        <p:nvPicPr>
          <p:cNvPr id="8" name="Picture 2">
            <a:extLst>
              <a:ext uri="{FF2B5EF4-FFF2-40B4-BE49-F238E27FC236}">
                <a16:creationId xmlns:a16="http://schemas.microsoft.com/office/drawing/2014/main" id="{ED59115C-3E08-451D-81C0-63C251EDA11C}"/>
              </a:ext>
            </a:extLst>
          </p:cNvPr>
          <p:cNvPicPr>
            <a:picLocks noChangeAspect="1" noChangeArrowheads="1"/>
          </p:cNvPicPr>
          <p:nvPr/>
        </p:nvPicPr>
        <p:blipFill>
          <a:blip r:embed="rId2" cstate="print"/>
          <a:srcRect/>
          <a:stretch>
            <a:fillRect/>
          </a:stretch>
        </p:blipFill>
        <p:spPr bwMode="auto">
          <a:xfrm>
            <a:off x="395536" y="2152020"/>
            <a:ext cx="8424937" cy="4517340"/>
          </a:xfrm>
          <a:prstGeom prst="rect">
            <a:avLst/>
          </a:prstGeom>
          <a:noFill/>
          <a:ln w="9525">
            <a:noFill/>
            <a:miter lim="800000"/>
            <a:headEnd/>
            <a:tailEnd/>
          </a:ln>
        </p:spPr>
      </p:pic>
      <p:sp>
        <p:nvSpPr>
          <p:cNvPr id="10" name="Étoile à 4 branches 11">
            <a:extLst>
              <a:ext uri="{FF2B5EF4-FFF2-40B4-BE49-F238E27FC236}">
                <a16:creationId xmlns:a16="http://schemas.microsoft.com/office/drawing/2014/main" id="{FBC1BEFF-A6F3-4315-ADB8-4D81DED23F3D}"/>
              </a:ext>
            </a:extLst>
          </p:cNvPr>
          <p:cNvSpPr/>
          <p:nvPr/>
        </p:nvSpPr>
        <p:spPr>
          <a:xfrm>
            <a:off x="8196314" y="1681921"/>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006248048"/>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51520" y="1569572"/>
            <a:ext cx="8568951" cy="523220"/>
          </a:xfrm>
        </p:spPr>
        <p:txBody>
          <a:bodyPr>
            <a:normAutofit/>
          </a:bodyPr>
          <a:lstStyle/>
          <a:p>
            <a:pPr algn="r" rtl="1"/>
            <a:r>
              <a:rPr lang="ar-MA" sz="1800" b="1" dirty="0"/>
              <a:t>           </a:t>
            </a:r>
            <a:r>
              <a:rPr lang="ar-MA" sz="2400" b="1" dirty="0"/>
              <a:t>نماذج من رسوم تقسيم التركات  (تابع) </a:t>
            </a:r>
            <a:endParaRPr lang="fr-FR" sz="2400" b="1" dirty="0"/>
          </a:p>
        </p:txBody>
      </p:sp>
      <p:sp>
        <p:nvSpPr>
          <p:cNvPr id="5" name="Rectangle 4"/>
          <p:cNvSpPr/>
          <p:nvPr/>
        </p:nvSpPr>
        <p:spPr>
          <a:xfrm>
            <a:off x="755577" y="188640"/>
            <a:ext cx="7920880" cy="646331"/>
          </a:xfrm>
          <a:prstGeom prst="rect">
            <a:avLst/>
          </a:prstGeom>
        </p:spPr>
        <p:txBody>
          <a:bodyPr wrap="square">
            <a:spAutoFit/>
          </a:bodyPr>
          <a:lstStyle/>
          <a:p>
            <a:pPr algn="ctr" rtl="1"/>
            <a:r>
              <a:rPr lang="ar-MA" sz="3600" b="1" dirty="0"/>
              <a:t>ثالثا- ملاحظات (تابع)</a:t>
            </a:r>
            <a:endParaRPr lang="fr-FR" sz="3600" dirty="0"/>
          </a:p>
        </p:txBody>
      </p:sp>
      <p:sp>
        <p:nvSpPr>
          <p:cNvPr id="9" name="ZoneTexte 8">
            <a:extLst>
              <a:ext uri="{FF2B5EF4-FFF2-40B4-BE49-F238E27FC236}">
                <a16:creationId xmlns:a16="http://schemas.microsoft.com/office/drawing/2014/main" id="{D77515C3-970E-4555-A8E0-B3935CA18AA0}"/>
              </a:ext>
            </a:extLst>
          </p:cNvPr>
          <p:cNvSpPr txBox="1"/>
          <p:nvPr/>
        </p:nvSpPr>
        <p:spPr>
          <a:xfrm>
            <a:off x="323528" y="940661"/>
            <a:ext cx="8568951" cy="523220"/>
          </a:xfrm>
          <a:prstGeom prst="rect">
            <a:avLst/>
          </a:prstGeom>
          <a:noFill/>
        </p:spPr>
        <p:txBody>
          <a:bodyPr wrap="square">
            <a:spAutoFit/>
          </a:bodyPr>
          <a:lstStyle/>
          <a:p>
            <a:pPr algn="just" rtl="1"/>
            <a:r>
              <a:rPr lang="ar-MA" sz="2800" b="1" dirty="0"/>
              <a:t>5- تواتر انتقال الملكيات ووجود نزاعات عقارية حول الإرث ...: (تابع)</a:t>
            </a:r>
          </a:p>
        </p:txBody>
      </p:sp>
      <p:pic>
        <p:nvPicPr>
          <p:cNvPr id="8" name="Picture 2">
            <a:extLst>
              <a:ext uri="{FF2B5EF4-FFF2-40B4-BE49-F238E27FC236}">
                <a16:creationId xmlns:a16="http://schemas.microsoft.com/office/drawing/2014/main" id="{85CB16FB-02D6-4E35-95FC-80481F8CA05B}"/>
              </a:ext>
            </a:extLst>
          </p:cNvPr>
          <p:cNvPicPr>
            <a:picLocks noChangeAspect="1" noChangeArrowheads="1"/>
          </p:cNvPicPr>
          <p:nvPr/>
        </p:nvPicPr>
        <p:blipFill>
          <a:blip r:embed="rId2" cstate="print"/>
          <a:srcRect/>
          <a:stretch>
            <a:fillRect/>
          </a:stretch>
        </p:blipFill>
        <p:spPr bwMode="auto">
          <a:xfrm>
            <a:off x="4645025" y="2198483"/>
            <a:ext cx="4247455" cy="4182845"/>
          </a:xfrm>
          <a:prstGeom prst="rect">
            <a:avLst/>
          </a:prstGeom>
          <a:noFill/>
          <a:ln w="9525">
            <a:noFill/>
            <a:miter lim="800000"/>
            <a:headEnd/>
            <a:tailEnd/>
          </a:ln>
        </p:spPr>
      </p:pic>
      <p:pic>
        <p:nvPicPr>
          <p:cNvPr id="10" name="Picture 3">
            <a:extLst>
              <a:ext uri="{FF2B5EF4-FFF2-40B4-BE49-F238E27FC236}">
                <a16:creationId xmlns:a16="http://schemas.microsoft.com/office/drawing/2014/main" id="{297017C9-C63F-4513-9B36-75BE4FA677A9}"/>
              </a:ext>
            </a:extLst>
          </p:cNvPr>
          <p:cNvPicPr>
            <a:picLocks noChangeAspect="1" noChangeArrowheads="1"/>
          </p:cNvPicPr>
          <p:nvPr/>
        </p:nvPicPr>
        <p:blipFill>
          <a:blip r:embed="rId3" cstate="print"/>
          <a:srcRect/>
          <a:stretch>
            <a:fillRect/>
          </a:stretch>
        </p:blipFill>
        <p:spPr bwMode="auto">
          <a:xfrm>
            <a:off x="179512" y="2126475"/>
            <a:ext cx="4317876" cy="4182845"/>
          </a:xfrm>
          <a:prstGeom prst="rect">
            <a:avLst/>
          </a:prstGeom>
          <a:noFill/>
          <a:ln w="9525">
            <a:noFill/>
            <a:miter lim="800000"/>
            <a:headEnd/>
            <a:tailEnd/>
          </a:ln>
        </p:spPr>
      </p:pic>
      <p:sp>
        <p:nvSpPr>
          <p:cNvPr id="11" name="Étoile à 4 branches 11">
            <a:extLst>
              <a:ext uri="{FF2B5EF4-FFF2-40B4-BE49-F238E27FC236}">
                <a16:creationId xmlns:a16="http://schemas.microsoft.com/office/drawing/2014/main" id="{611885B5-1340-4667-BEE0-3370F0C4C737}"/>
              </a:ext>
            </a:extLst>
          </p:cNvPr>
          <p:cNvSpPr/>
          <p:nvPr/>
        </p:nvSpPr>
        <p:spPr>
          <a:xfrm>
            <a:off x="8208404" y="1583798"/>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4183876359"/>
      </p:ext>
    </p:extLst>
  </p:cSld>
  <p:clrMapOvr>
    <a:masterClrMapping/>
  </p:clrMapOvr>
  <p:transition spd="slow">
    <p:strips dir="ld"/>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51519" y="1649705"/>
            <a:ext cx="8568954" cy="523221"/>
          </a:xfrm>
        </p:spPr>
        <p:txBody>
          <a:bodyPr>
            <a:normAutofit/>
          </a:bodyPr>
          <a:lstStyle/>
          <a:p>
            <a:pPr algn="r" rtl="1"/>
            <a:r>
              <a:rPr lang="ar-MA" sz="1800" b="1" dirty="0"/>
              <a:t>           </a:t>
            </a:r>
            <a:r>
              <a:rPr lang="ar-MA" sz="2400" b="1" dirty="0"/>
              <a:t>نماذج من الأحكام حول الميراث</a:t>
            </a:r>
            <a:endParaRPr lang="fr-FR" sz="2400" b="1" dirty="0"/>
          </a:p>
        </p:txBody>
      </p:sp>
      <p:sp>
        <p:nvSpPr>
          <p:cNvPr id="5" name="Rectangle 4"/>
          <p:cNvSpPr/>
          <p:nvPr/>
        </p:nvSpPr>
        <p:spPr>
          <a:xfrm>
            <a:off x="755577" y="188640"/>
            <a:ext cx="7920880" cy="646331"/>
          </a:xfrm>
          <a:prstGeom prst="rect">
            <a:avLst/>
          </a:prstGeom>
        </p:spPr>
        <p:txBody>
          <a:bodyPr wrap="square">
            <a:spAutoFit/>
          </a:bodyPr>
          <a:lstStyle/>
          <a:p>
            <a:pPr algn="ctr" rtl="1"/>
            <a:r>
              <a:rPr lang="ar-MA" sz="3600" b="1" dirty="0"/>
              <a:t>ثالثا- ملاحظات (تابع)</a:t>
            </a:r>
            <a:endParaRPr lang="fr-FR" sz="3600" dirty="0"/>
          </a:p>
        </p:txBody>
      </p:sp>
      <p:sp>
        <p:nvSpPr>
          <p:cNvPr id="9" name="ZoneTexte 8">
            <a:extLst>
              <a:ext uri="{FF2B5EF4-FFF2-40B4-BE49-F238E27FC236}">
                <a16:creationId xmlns:a16="http://schemas.microsoft.com/office/drawing/2014/main" id="{D77515C3-970E-4555-A8E0-B3935CA18AA0}"/>
              </a:ext>
            </a:extLst>
          </p:cNvPr>
          <p:cNvSpPr txBox="1"/>
          <p:nvPr/>
        </p:nvSpPr>
        <p:spPr>
          <a:xfrm>
            <a:off x="467545" y="980728"/>
            <a:ext cx="8352928" cy="523220"/>
          </a:xfrm>
          <a:prstGeom prst="rect">
            <a:avLst/>
          </a:prstGeom>
          <a:noFill/>
        </p:spPr>
        <p:txBody>
          <a:bodyPr wrap="square">
            <a:spAutoFit/>
          </a:bodyPr>
          <a:lstStyle/>
          <a:p>
            <a:pPr algn="just" rtl="1"/>
            <a:r>
              <a:rPr lang="ar-MA" sz="2800" b="1" dirty="0"/>
              <a:t>5- تواتر انتقال الملكيات ووجود نزاعات عقارية حول الإرث ...: (تابع)</a:t>
            </a:r>
          </a:p>
        </p:txBody>
      </p:sp>
      <p:pic>
        <p:nvPicPr>
          <p:cNvPr id="11" name="Picture 5" descr="D:\Références terres makhchouniennes\Manuscrits scannés\51.jpg">
            <a:extLst>
              <a:ext uri="{FF2B5EF4-FFF2-40B4-BE49-F238E27FC236}">
                <a16:creationId xmlns:a16="http://schemas.microsoft.com/office/drawing/2014/main" id="{E205494D-4BB7-4AE3-AD94-CD1DDACFE6E8}"/>
              </a:ext>
            </a:extLst>
          </p:cNvPr>
          <p:cNvPicPr>
            <a:picLocks noChangeAspect="1" noChangeArrowheads="1"/>
          </p:cNvPicPr>
          <p:nvPr/>
        </p:nvPicPr>
        <p:blipFill>
          <a:blip r:embed="rId2" cstate="print"/>
          <a:srcRect/>
          <a:stretch>
            <a:fillRect/>
          </a:stretch>
        </p:blipFill>
        <p:spPr bwMode="auto">
          <a:xfrm>
            <a:off x="4644008" y="2318683"/>
            <a:ext cx="4320480" cy="4278669"/>
          </a:xfrm>
          <a:prstGeom prst="rect">
            <a:avLst/>
          </a:prstGeom>
          <a:noFill/>
        </p:spPr>
      </p:pic>
      <p:pic>
        <p:nvPicPr>
          <p:cNvPr id="12" name="Picture 6" descr="D:\Références terres makhchouniennes\Manuscrits scannés\52.jpg">
            <a:extLst>
              <a:ext uri="{FF2B5EF4-FFF2-40B4-BE49-F238E27FC236}">
                <a16:creationId xmlns:a16="http://schemas.microsoft.com/office/drawing/2014/main" id="{F96DF019-135D-416C-BE4E-8EF0E5055D4A}"/>
              </a:ext>
            </a:extLst>
          </p:cNvPr>
          <p:cNvPicPr>
            <a:picLocks noChangeAspect="1" noChangeArrowheads="1"/>
          </p:cNvPicPr>
          <p:nvPr/>
        </p:nvPicPr>
        <p:blipFill>
          <a:blip r:embed="rId3" cstate="print"/>
          <a:srcRect/>
          <a:stretch>
            <a:fillRect/>
          </a:stretch>
        </p:blipFill>
        <p:spPr bwMode="auto">
          <a:xfrm>
            <a:off x="251520" y="2675238"/>
            <a:ext cx="4248472" cy="3850106"/>
          </a:xfrm>
          <a:prstGeom prst="rect">
            <a:avLst/>
          </a:prstGeom>
          <a:noFill/>
        </p:spPr>
      </p:pic>
      <p:pic>
        <p:nvPicPr>
          <p:cNvPr id="13" name="Picture 6" descr="D:\Références terres makhchouniennes\Manuscrits scannés\52.jpg">
            <a:extLst>
              <a:ext uri="{FF2B5EF4-FFF2-40B4-BE49-F238E27FC236}">
                <a16:creationId xmlns:a16="http://schemas.microsoft.com/office/drawing/2014/main" id="{54D1BF92-D12E-4E53-BB2C-2464484C13E8}"/>
              </a:ext>
            </a:extLst>
          </p:cNvPr>
          <p:cNvPicPr>
            <a:picLocks noChangeAspect="1" noChangeArrowheads="1"/>
          </p:cNvPicPr>
          <p:nvPr/>
        </p:nvPicPr>
        <p:blipFill>
          <a:blip r:embed="rId3" cstate="print"/>
          <a:srcRect/>
          <a:stretch>
            <a:fillRect/>
          </a:stretch>
        </p:blipFill>
        <p:spPr bwMode="auto">
          <a:xfrm>
            <a:off x="251520" y="2318683"/>
            <a:ext cx="4248472" cy="4206661"/>
          </a:xfrm>
          <a:prstGeom prst="rect">
            <a:avLst/>
          </a:prstGeom>
          <a:noFill/>
        </p:spPr>
      </p:pic>
      <p:sp>
        <p:nvSpPr>
          <p:cNvPr id="10" name="Étoile à 4 branches 11">
            <a:extLst>
              <a:ext uri="{FF2B5EF4-FFF2-40B4-BE49-F238E27FC236}">
                <a16:creationId xmlns:a16="http://schemas.microsoft.com/office/drawing/2014/main" id="{61E65A4B-F291-4AB9-A97F-92E38123D9A2}"/>
              </a:ext>
            </a:extLst>
          </p:cNvPr>
          <p:cNvSpPr/>
          <p:nvPr/>
        </p:nvSpPr>
        <p:spPr>
          <a:xfrm>
            <a:off x="8208404" y="1583798"/>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427653746"/>
      </p:ext>
    </p:extLst>
  </p:cSld>
  <p:clrMapOvr>
    <a:masterClrMapping/>
  </p:clrMapOvr>
  <p:transition spd="slow">
    <p:strips dir="l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51520" y="1649706"/>
            <a:ext cx="8424938" cy="295002"/>
          </a:xfrm>
        </p:spPr>
        <p:txBody>
          <a:bodyPr>
            <a:normAutofit fontScale="90000"/>
          </a:bodyPr>
          <a:lstStyle/>
          <a:p>
            <a:pPr algn="r" rtl="1"/>
            <a:r>
              <a:rPr lang="ar-MA" sz="1800" b="1" dirty="0"/>
              <a:t>             </a:t>
            </a:r>
            <a:r>
              <a:rPr lang="ar-MA" sz="2700" b="1" dirty="0"/>
              <a:t>نماذج من الأحكام حول الميراث (ثابت)</a:t>
            </a:r>
            <a:endParaRPr lang="fr-FR" sz="2700" b="1" dirty="0"/>
          </a:p>
        </p:txBody>
      </p:sp>
      <p:sp>
        <p:nvSpPr>
          <p:cNvPr id="5" name="Rectangle 4"/>
          <p:cNvSpPr/>
          <p:nvPr/>
        </p:nvSpPr>
        <p:spPr>
          <a:xfrm>
            <a:off x="755577" y="188640"/>
            <a:ext cx="7920880" cy="646331"/>
          </a:xfrm>
          <a:prstGeom prst="rect">
            <a:avLst/>
          </a:prstGeom>
        </p:spPr>
        <p:txBody>
          <a:bodyPr wrap="square">
            <a:spAutoFit/>
          </a:bodyPr>
          <a:lstStyle/>
          <a:p>
            <a:pPr algn="ctr" rtl="1"/>
            <a:r>
              <a:rPr lang="ar-MA" sz="3600" b="1" dirty="0"/>
              <a:t>ثالثا- ملاحظات (تابع)</a:t>
            </a:r>
            <a:endParaRPr lang="fr-FR" sz="3600" dirty="0"/>
          </a:p>
        </p:txBody>
      </p:sp>
      <p:sp>
        <p:nvSpPr>
          <p:cNvPr id="9" name="ZoneTexte 8">
            <a:extLst>
              <a:ext uri="{FF2B5EF4-FFF2-40B4-BE49-F238E27FC236}">
                <a16:creationId xmlns:a16="http://schemas.microsoft.com/office/drawing/2014/main" id="{D77515C3-970E-4555-A8E0-B3935CA18AA0}"/>
              </a:ext>
            </a:extLst>
          </p:cNvPr>
          <p:cNvSpPr txBox="1"/>
          <p:nvPr/>
        </p:nvSpPr>
        <p:spPr>
          <a:xfrm>
            <a:off x="1763689" y="980728"/>
            <a:ext cx="7056784" cy="523220"/>
          </a:xfrm>
          <a:prstGeom prst="rect">
            <a:avLst/>
          </a:prstGeom>
          <a:noFill/>
        </p:spPr>
        <p:txBody>
          <a:bodyPr wrap="square">
            <a:spAutoFit/>
          </a:bodyPr>
          <a:lstStyle/>
          <a:p>
            <a:pPr algn="just" rtl="1"/>
            <a:r>
              <a:rPr lang="ar-MA" sz="2800" b="1" dirty="0"/>
              <a:t>5- وجود نزاعات عقارية حول الإرث ...: (تابع)</a:t>
            </a:r>
          </a:p>
        </p:txBody>
      </p:sp>
      <p:pic>
        <p:nvPicPr>
          <p:cNvPr id="10" name="Picture 2" descr="D:\Références terres makhchouniennes\Manuscrits scannés\53.jpg">
            <a:extLst>
              <a:ext uri="{FF2B5EF4-FFF2-40B4-BE49-F238E27FC236}">
                <a16:creationId xmlns:a16="http://schemas.microsoft.com/office/drawing/2014/main" id="{3CE12FEC-5F16-46FD-974D-DFD05F9A9EDD}"/>
              </a:ext>
            </a:extLst>
          </p:cNvPr>
          <p:cNvPicPr>
            <a:picLocks noChangeAspect="1" noChangeArrowheads="1"/>
          </p:cNvPicPr>
          <p:nvPr/>
        </p:nvPicPr>
        <p:blipFill>
          <a:blip r:embed="rId2" cstate="print"/>
          <a:srcRect/>
          <a:stretch>
            <a:fillRect/>
          </a:stretch>
        </p:blipFill>
        <p:spPr bwMode="auto">
          <a:xfrm>
            <a:off x="395535" y="2023688"/>
            <a:ext cx="8316925" cy="4645672"/>
          </a:xfrm>
          <a:prstGeom prst="rect">
            <a:avLst/>
          </a:prstGeom>
          <a:noFill/>
        </p:spPr>
      </p:pic>
      <p:sp>
        <p:nvSpPr>
          <p:cNvPr id="8" name="Étoile à 4 branches 11">
            <a:extLst>
              <a:ext uri="{FF2B5EF4-FFF2-40B4-BE49-F238E27FC236}">
                <a16:creationId xmlns:a16="http://schemas.microsoft.com/office/drawing/2014/main" id="{D9E53601-CB9C-4A50-A124-5234F5E566A7}"/>
              </a:ext>
            </a:extLst>
          </p:cNvPr>
          <p:cNvSpPr/>
          <p:nvPr/>
        </p:nvSpPr>
        <p:spPr>
          <a:xfrm>
            <a:off x="8208404" y="1583798"/>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878852322"/>
      </p:ext>
    </p:extLst>
  </p:cSld>
  <p:clrMapOvr>
    <a:masterClrMapping/>
  </p:clrMapOvr>
  <p:transition spd="slow">
    <p:strips dir="l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96752"/>
            <a:ext cx="8424936" cy="936104"/>
          </a:xfrm>
        </p:spPr>
        <p:txBody>
          <a:bodyPr>
            <a:noAutofit/>
          </a:bodyPr>
          <a:lstStyle/>
          <a:p>
            <a:pPr algn="r" rtl="1"/>
            <a:r>
              <a:rPr lang="ar-MA" sz="2800" b="1" dirty="0"/>
              <a:t>جغرافيا (تابع): موقع الدوار ضمن خريطة الجماعة القروية المرس:</a:t>
            </a:r>
            <a:endParaRPr lang="fr-FR" sz="2800" b="1" dirty="0"/>
          </a:p>
        </p:txBody>
      </p:sp>
      <p:pic>
        <p:nvPicPr>
          <p:cNvPr id="2050" name="Picture 2" descr="D:\Album Inirz\pour tamsomant\El Mers B.jpg"/>
          <p:cNvPicPr>
            <a:picLocks noChangeAspect="1" noChangeArrowheads="1"/>
          </p:cNvPicPr>
          <p:nvPr/>
        </p:nvPicPr>
        <p:blipFill>
          <a:blip r:embed="rId2" cstate="print"/>
          <a:srcRect/>
          <a:stretch>
            <a:fillRect/>
          </a:stretch>
        </p:blipFill>
        <p:spPr bwMode="auto">
          <a:xfrm>
            <a:off x="251520" y="2348880"/>
            <a:ext cx="8712968" cy="4248472"/>
          </a:xfrm>
          <a:prstGeom prst="rect">
            <a:avLst/>
          </a:prstGeom>
          <a:noFill/>
        </p:spPr>
      </p:pic>
      <p:sp>
        <p:nvSpPr>
          <p:cNvPr id="4" name="Rectangle 3"/>
          <p:cNvSpPr/>
          <p:nvPr/>
        </p:nvSpPr>
        <p:spPr>
          <a:xfrm>
            <a:off x="971600" y="332656"/>
            <a:ext cx="7848872" cy="584775"/>
          </a:xfrm>
          <a:prstGeom prst="rect">
            <a:avLst/>
          </a:prstGeom>
        </p:spPr>
        <p:txBody>
          <a:bodyPr wrap="square">
            <a:spAutoFit/>
          </a:bodyPr>
          <a:lstStyle/>
          <a:p>
            <a:pPr algn="ctr" rtl="1"/>
            <a:r>
              <a:rPr lang="ar-MA" sz="3200" b="1" dirty="0"/>
              <a:t>أولا- بطاقة تعريفية(تابع</a:t>
            </a:r>
            <a:r>
              <a:rPr lang="ar-MA" sz="3200" b="1" dirty="0" err="1"/>
              <a:t>)</a:t>
            </a:r>
            <a:endParaRPr lang="fr-FR" sz="3200" dirty="0"/>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Autofit/>
          </a:bodyPr>
          <a:lstStyle/>
          <a:p>
            <a:r>
              <a:rPr lang="ar-MA" sz="3200" b="1" dirty="0"/>
              <a:t>ثالثا- الملاحظات</a:t>
            </a:r>
            <a:endParaRPr lang="fr-FR" sz="3200" dirty="0"/>
          </a:p>
        </p:txBody>
      </p:sp>
      <p:pic>
        <p:nvPicPr>
          <p:cNvPr id="8" name="Espace réservé du contenu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28774" y="3729933"/>
            <a:ext cx="4083186" cy="2410027"/>
          </a:xfrm>
        </p:spPr>
      </p:pic>
      <p:pic>
        <p:nvPicPr>
          <p:cNvPr id="11" name="Espace réservé du contenu 10"/>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427984" y="3729933"/>
            <a:ext cx="4392488" cy="2198771"/>
          </a:xfrm>
        </p:spPr>
      </p:pic>
      <p:sp>
        <p:nvSpPr>
          <p:cNvPr id="9" name="ZoneTexte 8">
            <a:extLst>
              <a:ext uri="{FF2B5EF4-FFF2-40B4-BE49-F238E27FC236}">
                <a16:creationId xmlns:a16="http://schemas.microsoft.com/office/drawing/2014/main" id="{37FFBADA-865D-4C19-AD1F-1AC723AB1E4D}"/>
              </a:ext>
            </a:extLst>
          </p:cNvPr>
          <p:cNvSpPr txBox="1"/>
          <p:nvPr/>
        </p:nvSpPr>
        <p:spPr>
          <a:xfrm>
            <a:off x="128774" y="929294"/>
            <a:ext cx="8691698" cy="523220"/>
          </a:xfrm>
          <a:prstGeom prst="rect">
            <a:avLst/>
          </a:prstGeom>
          <a:noFill/>
        </p:spPr>
        <p:txBody>
          <a:bodyPr wrap="square">
            <a:spAutoFit/>
          </a:bodyPr>
          <a:lstStyle/>
          <a:p>
            <a:pPr lvl="0" algn="just" rtl="1"/>
            <a:r>
              <a:rPr lang="ar-MA" sz="2800" b="1" dirty="0"/>
              <a:t>6- تحديد الملك العام </a:t>
            </a:r>
            <a:r>
              <a:rPr lang="ar-MA" sz="2800" b="1" dirty="0" err="1"/>
              <a:t>الغابوي</a:t>
            </a:r>
            <a:r>
              <a:rPr lang="ar-MA" sz="2800" b="1" dirty="0"/>
              <a:t> المحيط بالدوار:</a:t>
            </a:r>
            <a:endParaRPr lang="fr-FR" sz="2800" b="1" dirty="0"/>
          </a:p>
        </p:txBody>
      </p:sp>
      <p:sp>
        <p:nvSpPr>
          <p:cNvPr id="10" name="Étoile à 4 branches 11">
            <a:extLst>
              <a:ext uri="{FF2B5EF4-FFF2-40B4-BE49-F238E27FC236}">
                <a16:creationId xmlns:a16="http://schemas.microsoft.com/office/drawing/2014/main" id="{843359E4-1399-4604-9AD0-22130C6DC6C5}"/>
              </a:ext>
            </a:extLst>
          </p:cNvPr>
          <p:cNvSpPr/>
          <p:nvPr/>
        </p:nvSpPr>
        <p:spPr>
          <a:xfrm>
            <a:off x="8234994" y="3101151"/>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D4C4490F-848C-4AE2-AE18-063B677FEC9E}"/>
              </a:ext>
            </a:extLst>
          </p:cNvPr>
          <p:cNvSpPr txBox="1"/>
          <p:nvPr/>
        </p:nvSpPr>
        <p:spPr>
          <a:xfrm>
            <a:off x="323528" y="1545096"/>
            <a:ext cx="8496944" cy="1323439"/>
          </a:xfrm>
          <a:prstGeom prst="rect">
            <a:avLst/>
          </a:prstGeom>
          <a:noFill/>
        </p:spPr>
        <p:txBody>
          <a:bodyPr wrap="square">
            <a:spAutoFit/>
          </a:bodyPr>
          <a:lstStyle/>
          <a:p>
            <a:pPr lvl="0" algn="just" rtl="1"/>
            <a:r>
              <a:rPr lang="ar-MA" sz="1800" b="1" dirty="0"/>
              <a:t>          </a:t>
            </a:r>
            <a:r>
              <a:rPr lang="ar-MA" sz="2000" b="1" dirty="0"/>
              <a:t>كما هو الشأن بالنسبة للمجال </a:t>
            </a:r>
            <a:r>
              <a:rPr lang="ar-MA" sz="2000" b="1" dirty="0" err="1"/>
              <a:t>الغابوي</a:t>
            </a:r>
            <a:r>
              <a:rPr lang="ar-MA" sz="2000" b="1" dirty="0"/>
              <a:t> الموجود في المنطقة كلها، فقد تم تحديد الملك العام </a:t>
            </a:r>
            <a:r>
              <a:rPr lang="ar-MA" sz="2000" b="1" dirty="0" err="1"/>
              <a:t>الغابوي</a:t>
            </a:r>
            <a:r>
              <a:rPr lang="ar-MA" sz="2000" b="1" dirty="0"/>
              <a:t> المحيط بالدوار ومعه أملاك  الخواص المنحصرة داخل  الغابة وذلك بتقييدها بأسماء أصحابها الفردية، في أربعينيات القرن 19 الميلادي: وتبعا لذلك، فقد صدرت في شأنها  مراسيم المصادقة على التحديد ونشرت في الجريدة الرسمية كما يتضح مما يلي:</a:t>
            </a:r>
            <a:endParaRPr lang="ar-MA" sz="2400" b="1" dirty="0"/>
          </a:p>
        </p:txBody>
      </p:sp>
      <p:sp>
        <p:nvSpPr>
          <p:cNvPr id="13" name="ZoneTexte 12">
            <a:extLst>
              <a:ext uri="{FF2B5EF4-FFF2-40B4-BE49-F238E27FC236}">
                <a16:creationId xmlns:a16="http://schemas.microsoft.com/office/drawing/2014/main" id="{96EECA2F-C2F0-426D-AA9D-656C06904BE3}"/>
              </a:ext>
            </a:extLst>
          </p:cNvPr>
          <p:cNvSpPr txBox="1"/>
          <p:nvPr/>
        </p:nvSpPr>
        <p:spPr>
          <a:xfrm rot="10800000" flipV="1">
            <a:off x="457196" y="2883735"/>
            <a:ext cx="8281854" cy="830997"/>
          </a:xfrm>
          <a:prstGeom prst="rect">
            <a:avLst/>
          </a:prstGeom>
          <a:noFill/>
        </p:spPr>
        <p:txBody>
          <a:bodyPr wrap="square">
            <a:spAutoFit/>
          </a:bodyPr>
          <a:lstStyle/>
          <a:p>
            <a:pPr lvl="0" algn="just" rtl="1"/>
            <a:r>
              <a:rPr lang="ar-MA" sz="1800" b="1" dirty="0"/>
              <a:t>          </a:t>
            </a:r>
            <a:r>
              <a:rPr lang="ar-MA" sz="2400" b="1" dirty="0"/>
              <a:t>الملك </a:t>
            </a:r>
            <a:r>
              <a:rPr lang="ar-MA" sz="2400" b="1" dirty="0" err="1"/>
              <a:t>الغابوي</a:t>
            </a:r>
            <a:r>
              <a:rPr lang="ar-MA" sz="2400" b="1" dirty="0"/>
              <a:t> </a:t>
            </a:r>
            <a:r>
              <a:rPr lang="ar-MA" sz="2400" b="1" dirty="0" err="1"/>
              <a:t>جيجو</a:t>
            </a:r>
            <a:r>
              <a:rPr lang="ar-MA" sz="2400" b="1" dirty="0"/>
              <a:t>/ مقطع المرس الذي يضم </a:t>
            </a:r>
            <a:r>
              <a:rPr lang="ar-MA" sz="2400" b="1" dirty="0" err="1"/>
              <a:t>ثسنفلث</a:t>
            </a:r>
            <a:r>
              <a:rPr lang="ar-MA" sz="2400" b="1" dirty="0"/>
              <a:t>، أمان </a:t>
            </a:r>
            <a:r>
              <a:rPr lang="ar-MA" sz="2400" b="1" dirty="0" err="1"/>
              <a:t>إوعيرن</a:t>
            </a:r>
            <a:r>
              <a:rPr lang="ar-MA" sz="2400" b="1" dirty="0"/>
              <a:t>، أسيار وبوخليفة</a:t>
            </a:r>
            <a:endParaRPr lang="fr-FR" sz="2400" b="1" dirty="0"/>
          </a:p>
        </p:txBody>
      </p:sp>
      <p:sp>
        <p:nvSpPr>
          <p:cNvPr id="14" name="Étoile à 4 branches 11">
            <a:extLst>
              <a:ext uri="{FF2B5EF4-FFF2-40B4-BE49-F238E27FC236}">
                <a16:creationId xmlns:a16="http://schemas.microsoft.com/office/drawing/2014/main" id="{7F254D65-09D4-42B9-9BBB-D559CB3B7676}"/>
              </a:ext>
            </a:extLst>
          </p:cNvPr>
          <p:cNvSpPr/>
          <p:nvPr/>
        </p:nvSpPr>
        <p:spPr>
          <a:xfrm>
            <a:off x="8316416" y="1460187"/>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711838778"/>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43641"/>
            <a:ext cx="8229600" cy="490066"/>
          </a:xfrm>
        </p:spPr>
        <p:txBody>
          <a:bodyPr>
            <a:noAutofit/>
          </a:bodyPr>
          <a:lstStyle/>
          <a:p>
            <a:r>
              <a:rPr lang="ar-MA" sz="3200" b="1" dirty="0"/>
              <a:t>ثالثا- ملاحظات (تابع)</a:t>
            </a:r>
            <a:endParaRPr lang="fr-FR" sz="3200" dirty="0"/>
          </a:p>
        </p:txBody>
      </p:sp>
      <p:sp>
        <p:nvSpPr>
          <p:cNvPr id="5" name="Espace réservé du texte 4"/>
          <p:cNvSpPr>
            <a:spLocks noGrp="1"/>
          </p:cNvSpPr>
          <p:nvPr>
            <p:ph type="body" sz="quarter" idx="3"/>
          </p:nvPr>
        </p:nvSpPr>
        <p:spPr>
          <a:xfrm>
            <a:off x="269823" y="850702"/>
            <a:ext cx="8550649" cy="490066"/>
          </a:xfrm>
        </p:spPr>
        <p:txBody>
          <a:bodyPr>
            <a:noAutofit/>
          </a:bodyPr>
          <a:lstStyle/>
          <a:p>
            <a:pPr algn="just" rtl="1"/>
            <a:r>
              <a:rPr lang="ar-MA" sz="2800" b="1" dirty="0"/>
              <a:t>6- تم تحديد الملك </a:t>
            </a:r>
            <a:r>
              <a:rPr lang="ar-MA" sz="2800" b="1" dirty="0" err="1"/>
              <a:t>الغابوي</a:t>
            </a:r>
            <a:r>
              <a:rPr lang="ar-MA" sz="2800" b="1" dirty="0"/>
              <a:t>... (تابع)</a:t>
            </a:r>
            <a:endParaRPr lang="fr-FR" sz="2800" dirty="0"/>
          </a:p>
        </p:txBody>
      </p:sp>
      <p:pic>
        <p:nvPicPr>
          <p:cNvPr id="8" name="Espace réservé du contenu 6"/>
          <p:cNvPicPr>
            <a:picLocks noGrp="1" noChangeAspect="1"/>
          </p:cNvPicPr>
          <p:nvPr>
            <p:ph sz="half" idx="2"/>
          </p:nvPr>
        </p:nvPicPr>
        <p:blipFill>
          <a:blip r:embed="rId2"/>
          <a:stretch>
            <a:fillRect/>
          </a:stretch>
        </p:blipFill>
        <p:spPr>
          <a:xfrm>
            <a:off x="323529" y="1984829"/>
            <a:ext cx="4063773" cy="4141333"/>
          </a:xfrm>
          <a:prstGeom prst="rect">
            <a:avLst/>
          </a:prstGeom>
        </p:spPr>
      </p:pic>
      <p:pic>
        <p:nvPicPr>
          <p:cNvPr id="9" name="Espace réservé du contenu 7"/>
          <p:cNvPicPr>
            <a:picLocks noGrp="1" noChangeAspect="1"/>
          </p:cNvPicPr>
          <p:nvPr>
            <p:ph sz="quarter" idx="4"/>
          </p:nvPr>
        </p:nvPicPr>
        <p:blipFill>
          <a:blip r:embed="rId3"/>
          <a:stretch>
            <a:fillRect/>
          </a:stretch>
        </p:blipFill>
        <p:spPr>
          <a:xfrm>
            <a:off x="4716017" y="2013052"/>
            <a:ext cx="4063773" cy="4113110"/>
          </a:xfrm>
          <a:prstGeom prst="rect">
            <a:avLst/>
          </a:prstGeom>
        </p:spPr>
      </p:pic>
      <p:sp>
        <p:nvSpPr>
          <p:cNvPr id="10" name="ZoneTexte 9">
            <a:extLst>
              <a:ext uri="{FF2B5EF4-FFF2-40B4-BE49-F238E27FC236}">
                <a16:creationId xmlns:a16="http://schemas.microsoft.com/office/drawing/2014/main" id="{7F7C84B0-0129-4D82-AEE4-7BF2D9E48123}"/>
              </a:ext>
            </a:extLst>
          </p:cNvPr>
          <p:cNvSpPr txBox="1"/>
          <p:nvPr/>
        </p:nvSpPr>
        <p:spPr>
          <a:xfrm rot="10800000" flipV="1">
            <a:off x="269822" y="1431966"/>
            <a:ext cx="8460337" cy="461665"/>
          </a:xfrm>
          <a:prstGeom prst="rect">
            <a:avLst/>
          </a:prstGeom>
          <a:noFill/>
        </p:spPr>
        <p:txBody>
          <a:bodyPr wrap="square">
            <a:spAutoFit/>
          </a:bodyPr>
          <a:lstStyle/>
          <a:p>
            <a:pPr algn="just" rtl="1">
              <a:defRPr/>
            </a:pPr>
            <a:r>
              <a:rPr lang="ar-MA" sz="2400" b="1" dirty="0"/>
              <a:t>       الملك </a:t>
            </a:r>
            <a:r>
              <a:rPr lang="ar-MA" sz="2400" b="1" dirty="0" err="1"/>
              <a:t>الغابوي</a:t>
            </a:r>
            <a:r>
              <a:rPr lang="ar-MA" sz="2400" b="1" dirty="0"/>
              <a:t> إيموزار مرموشة/ مقطع أغرم </a:t>
            </a:r>
            <a:r>
              <a:rPr lang="ar-MA" sz="2400" b="1" dirty="0" err="1"/>
              <a:t>إرومين</a:t>
            </a:r>
            <a:r>
              <a:rPr lang="ar-MA" sz="2400" b="1" dirty="0"/>
              <a:t> :</a:t>
            </a:r>
            <a:endParaRPr lang="fr-FR" sz="2400" b="1" dirty="0"/>
          </a:p>
        </p:txBody>
      </p:sp>
      <p:sp>
        <p:nvSpPr>
          <p:cNvPr id="11" name="Étoile à 4 branches 11">
            <a:extLst>
              <a:ext uri="{FF2B5EF4-FFF2-40B4-BE49-F238E27FC236}">
                <a16:creationId xmlns:a16="http://schemas.microsoft.com/office/drawing/2014/main" id="{0C34BC6E-CDEB-48CB-B012-6B805E00C344}"/>
              </a:ext>
            </a:extLst>
          </p:cNvPr>
          <p:cNvSpPr/>
          <p:nvPr/>
        </p:nvSpPr>
        <p:spPr>
          <a:xfrm>
            <a:off x="8316416" y="1460187"/>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674495432"/>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rmAutofit/>
          </a:bodyPr>
          <a:lstStyle/>
          <a:p>
            <a:r>
              <a:rPr lang="ar-MA" sz="3200" b="1" dirty="0"/>
              <a:t>ثالثا- ملاحظات (تابع)</a:t>
            </a:r>
            <a:endParaRPr lang="fr-FR" sz="3200" dirty="0"/>
          </a:p>
        </p:txBody>
      </p:sp>
      <p:sp>
        <p:nvSpPr>
          <p:cNvPr id="5" name="Espace réservé du texte 4"/>
          <p:cNvSpPr>
            <a:spLocks noGrp="1"/>
          </p:cNvSpPr>
          <p:nvPr>
            <p:ph type="body" sz="quarter" idx="3"/>
          </p:nvPr>
        </p:nvSpPr>
        <p:spPr>
          <a:xfrm>
            <a:off x="323528" y="1862827"/>
            <a:ext cx="8496945" cy="4518501"/>
          </a:xfrm>
        </p:spPr>
        <p:txBody>
          <a:bodyPr>
            <a:noAutofit/>
          </a:bodyPr>
          <a:lstStyle/>
          <a:p>
            <a:pPr algn="just" rtl="1"/>
            <a:r>
              <a:rPr lang="ar-MA" dirty="0"/>
              <a:t>           وجود نظام رسمي خاص بقياسات الأراضي ومسحها وتوثيق ذلك، أي نظام ما يعرف ب"المستشارين أو الخبراء الفلاحيين".  </a:t>
            </a:r>
          </a:p>
          <a:p>
            <a:pPr algn="just" rtl="1"/>
            <a:r>
              <a:rPr lang="ar-MA" dirty="0"/>
              <a:t>           وممن زاولوا هذا النشاط،، على ما أذكر، خلال الستينيات المرحوم لحسن أعلي من أيت بن يشو، ثم تلاه محمد </a:t>
            </a:r>
            <a:r>
              <a:rPr lang="ar-MA" dirty="0" err="1"/>
              <a:t>أحمو</a:t>
            </a:r>
            <a:r>
              <a:rPr lang="ar-MA" dirty="0"/>
              <a:t> </a:t>
            </a:r>
            <a:r>
              <a:rPr lang="ar-MA" dirty="0" err="1"/>
              <a:t>أوراغ</a:t>
            </a:r>
            <a:r>
              <a:rPr lang="ar-MA" dirty="0"/>
              <a:t> من أيت محند </a:t>
            </a:r>
            <a:r>
              <a:rPr lang="ar-MA" dirty="0" err="1"/>
              <a:t>إمزان</a:t>
            </a:r>
            <a:r>
              <a:rPr lang="ar-MA" dirty="0"/>
              <a:t>... ولا زال يزاوله حاليا مولاي لحسن أمخيب من أيت بلقاسم </a:t>
            </a:r>
            <a:r>
              <a:rPr lang="ar-MA" dirty="0" err="1"/>
              <a:t>أحمو</a:t>
            </a:r>
            <a:r>
              <a:rPr lang="ar-MA" dirty="0"/>
              <a:t>. </a:t>
            </a:r>
          </a:p>
          <a:p>
            <a:pPr algn="just" rtl="1"/>
            <a:r>
              <a:rPr lang="ar-MA" sz="2000" dirty="0"/>
              <a:t>         </a:t>
            </a:r>
            <a:r>
              <a:rPr lang="ar-MA" dirty="0"/>
              <a:t>ويتولى هؤلاء أخذ القياسات الضرورية للتعريف بالقطع الأرضية وتحديد معالمها وتوثيق ذلك بغرض انتقال الملكيات سواء بالإرث أو البيوع والهبات وما شابه ذلك. </a:t>
            </a:r>
            <a:endParaRPr lang="ar-MA" b="1" dirty="0"/>
          </a:p>
          <a:p>
            <a:pPr algn="just" rtl="1"/>
            <a:r>
              <a:rPr lang="ar-MA" sz="2000" b="1" dirty="0"/>
              <a:t>          </a:t>
            </a:r>
            <a:r>
              <a:rPr lang="ar-MA" b="1" dirty="0"/>
              <a:t>تم البيع والشراء في ظل الاستعمار وفي ظل الاستقلال لغاية بداية التسعينيات بصفة رسمية وبناء على الشواهد الإدارية الممنوحة لذلك الغرض؛</a:t>
            </a:r>
            <a:endParaRPr lang="fr-FR" dirty="0"/>
          </a:p>
        </p:txBody>
      </p:sp>
      <p:sp>
        <p:nvSpPr>
          <p:cNvPr id="8" name="ZoneTexte 7">
            <a:extLst>
              <a:ext uri="{FF2B5EF4-FFF2-40B4-BE49-F238E27FC236}">
                <a16:creationId xmlns:a16="http://schemas.microsoft.com/office/drawing/2014/main" id="{135BBC53-2E90-405B-B341-87ADB03CB9EE}"/>
              </a:ext>
            </a:extLst>
          </p:cNvPr>
          <p:cNvSpPr txBox="1"/>
          <p:nvPr/>
        </p:nvSpPr>
        <p:spPr>
          <a:xfrm>
            <a:off x="457200" y="908720"/>
            <a:ext cx="8363272" cy="954107"/>
          </a:xfrm>
          <a:prstGeom prst="rect">
            <a:avLst/>
          </a:prstGeom>
          <a:noFill/>
        </p:spPr>
        <p:txBody>
          <a:bodyPr wrap="square">
            <a:spAutoFit/>
          </a:bodyPr>
          <a:lstStyle/>
          <a:p>
            <a:pPr lvl="0" algn="just" rtl="1"/>
            <a:r>
              <a:rPr lang="ar-MA" sz="2800" b="1" dirty="0"/>
              <a:t>7- التعامل مع منظومة " المساحين العقاريين" المشهورين ب" المستشارين والخبراء الفلاحيين":</a:t>
            </a:r>
            <a:endParaRPr lang="fr-FR" sz="2800" b="1" dirty="0"/>
          </a:p>
        </p:txBody>
      </p:sp>
      <p:sp>
        <p:nvSpPr>
          <p:cNvPr id="10" name="Étoile à 4 branches 11">
            <a:extLst>
              <a:ext uri="{FF2B5EF4-FFF2-40B4-BE49-F238E27FC236}">
                <a16:creationId xmlns:a16="http://schemas.microsoft.com/office/drawing/2014/main" id="{43771F72-0FDF-411A-BF5B-F6222928026F}"/>
              </a:ext>
            </a:extLst>
          </p:cNvPr>
          <p:cNvSpPr/>
          <p:nvPr/>
        </p:nvSpPr>
        <p:spPr>
          <a:xfrm>
            <a:off x="8188235" y="2412083"/>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Étoile à 4 branches 11">
            <a:extLst>
              <a:ext uri="{FF2B5EF4-FFF2-40B4-BE49-F238E27FC236}">
                <a16:creationId xmlns:a16="http://schemas.microsoft.com/office/drawing/2014/main" id="{918E7B8A-B7EC-4E75-95FD-CDC1F065211B}"/>
              </a:ext>
            </a:extLst>
          </p:cNvPr>
          <p:cNvSpPr/>
          <p:nvPr/>
        </p:nvSpPr>
        <p:spPr>
          <a:xfrm>
            <a:off x="8129936" y="3287664"/>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Étoile à 4 branches 11">
            <a:extLst>
              <a:ext uri="{FF2B5EF4-FFF2-40B4-BE49-F238E27FC236}">
                <a16:creationId xmlns:a16="http://schemas.microsoft.com/office/drawing/2014/main" id="{CE3E1A54-6C6F-47B0-8C75-BCD2CE98DAA7}"/>
              </a:ext>
            </a:extLst>
          </p:cNvPr>
          <p:cNvSpPr/>
          <p:nvPr/>
        </p:nvSpPr>
        <p:spPr>
          <a:xfrm>
            <a:off x="8169043" y="5589240"/>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Étoile à 4 branches 11">
            <a:extLst>
              <a:ext uri="{FF2B5EF4-FFF2-40B4-BE49-F238E27FC236}">
                <a16:creationId xmlns:a16="http://schemas.microsoft.com/office/drawing/2014/main" id="{32F3FC9A-F0B4-495E-AC3F-ACE62C8F2207}"/>
              </a:ext>
            </a:extLst>
          </p:cNvPr>
          <p:cNvSpPr/>
          <p:nvPr/>
        </p:nvSpPr>
        <p:spPr>
          <a:xfrm>
            <a:off x="8188235" y="4461392"/>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122004297"/>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rmAutofit/>
          </a:bodyPr>
          <a:lstStyle/>
          <a:p>
            <a:r>
              <a:rPr lang="ar-MA" sz="3200" b="1" dirty="0"/>
              <a:t>ثالثا- ملاحظات (تابع)</a:t>
            </a:r>
            <a:endParaRPr lang="fr-FR" sz="3200" dirty="0"/>
          </a:p>
        </p:txBody>
      </p:sp>
      <p:sp>
        <p:nvSpPr>
          <p:cNvPr id="8" name="ZoneTexte 7">
            <a:extLst>
              <a:ext uri="{FF2B5EF4-FFF2-40B4-BE49-F238E27FC236}">
                <a16:creationId xmlns:a16="http://schemas.microsoft.com/office/drawing/2014/main" id="{135BBC53-2E90-405B-B341-87ADB03CB9EE}"/>
              </a:ext>
            </a:extLst>
          </p:cNvPr>
          <p:cNvSpPr txBox="1"/>
          <p:nvPr/>
        </p:nvSpPr>
        <p:spPr>
          <a:xfrm>
            <a:off x="457200" y="908720"/>
            <a:ext cx="8363272" cy="523220"/>
          </a:xfrm>
          <a:prstGeom prst="rect">
            <a:avLst/>
          </a:prstGeom>
          <a:noFill/>
        </p:spPr>
        <p:txBody>
          <a:bodyPr wrap="square">
            <a:spAutoFit/>
          </a:bodyPr>
          <a:lstStyle/>
          <a:p>
            <a:pPr lvl="0" algn="just" rtl="1"/>
            <a:r>
              <a:rPr lang="ar-MA" sz="2800" b="1" dirty="0"/>
              <a:t>8- الاستفادة من خدمات مكتب الاستشارة والإرشاد الفلاحي بالمرس:</a:t>
            </a:r>
            <a:endParaRPr lang="fr-FR" sz="2800" b="1" dirty="0"/>
          </a:p>
        </p:txBody>
      </p:sp>
      <p:sp>
        <p:nvSpPr>
          <p:cNvPr id="11" name="ZoneTexte 10">
            <a:extLst>
              <a:ext uri="{FF2B5EF4-FFF2-40B4-BE49-F238E27FC236}">
                <a16:creationId xmlns:a16="http://schemas.microsoft.com/office/drawing/2014/main" id="{7E7AE5CA-AD10-45CE-A235-C9136145476A}"/>
              </a:ext>
            </a:extLst>
          </p:cNvPr>
          <p:cNvSpPr txBox="1"/>
          <p:nvPr/>
        </p:nvSpPr>
        <p:spPr>
          <a:xfrm>
            <a:off x="611560" y="2066022"/>
            <a:ext cx="8208912" cy="1384995"/>
          </a:xfrm>
          <a:prstGeom prst="rect">
            <a:avLst/>
          </a:prstGeom>
          <a:noFill/>
        </p:spPr>
        <p:txBody>
          <a:bodyPr wrap="square">
            <a:spAutoFit/>
          </a:bodyPr>
          <a:lstStyle/>
          <a:p>
            <a:pPr algn="just" rtl="1"/>
            <a:r>
              <a:rPr lang="ar-MA" sz="2800" b="1" dirty="0"/>
              <a:t>         وقد كان من مهامه تقديم الاستشارات والقيام بحملات تحسيسية توعوية و توزيع البذور والفسائل على الفلاحين بصفاتهم الشخصية والخاصة لا بصفاتهم الجماعية؛</a:t>
            </a:r>
            <a:endParaRPr lang="fr-FR" sz="2800" b="1" dirty="0"/>
          </a:p>
        </p:txBody>
      </p:sp>
      <p:sp>
        <p:nvSpPr>
          <p:cNvPr id="10" name="Étoile à 4 branches 11">
            <a:extLst>
              <a:ext uri="{FF2B5EF4-FFF2-40B4-BE49-F238E27FC236}">
                <a16:creationId xmlns:a16="http://schemas.microsoft.com/office/drawing/2014/main" id="{AA1A85E9-D0D8-49F0-BBF6-8583A3E74C17}"/>
              </a:ext>
            </a:extLst>
          </p:cNvPr>
          <p:cNvSpPr/>
          <p:nvPr/>
        </p:nvSpPr>
        <p:spPr>
          <a:xfrm>
            <a:off x="8173733" y="2189705"/>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900620515"/>
      </p:ext>
    </p:extLst>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rmAutofit/>
          </a:bodyPr>
          <a:lstStyle/>
          <a:p>
            <a:r>
              <a:rPr lang="ar-MA" sz="3200" b="1" dirty="0"/>
              <a:t>ثالثا- ملاحظات (تابع)</a:t>
            </a:r>
            <a:endParaRPr lang="fr-FR" sz="3200" dirty="0"/>
          </a:p>
        </p:txBody>
      </p:sp>
      <p:sp>
        <p:nvSpPr>
          <p:cNvPr id="5" name="Espace réservé du texte 4"/>
          <p:cNvSpPr>
            <a:spLocks noGrp="1"/>
          </p:cNvSpPr>
          <p:nvPr>
            <p:ph type="body" sz="quarter" idx="3"/>
          </p:nvPr>
        </p:nvSpPr>
        <p:spPr>
          <a:xfrm>
            <a:off x="559232" y="3429000"/>
            <a:ext cx="8127568" cy="360040"/>
          </a:xfrm>
        </p:spPr>
        <p:txBody>
          <a:bodyPr>
            <a:noAutofit/>
          </a:bodyPr>
          <a:lstStyle/>
          <a:p>
            <a:pPr algn="just" rtl="1"/>
            <a:r>
              <a:rPr lang="ar-MA" b="1" dirty="0"/>
              <a:t>     نماذج من قوائم ووصولات الضرائب المفروضة</a:t>
            </a:r>
            <a:endParaRPr lang="fr-FR" dirty="0"/>
          </a:p>
        </p:txBody>
      </p:sp>
      <p:sp>
        <p:nvSpPr>
          <p:cNvPr id="8" name="ZoneTexte 7">
            <a:extLst>
              <a:ext uri="{FF2B5EF4-FFF2-40B4-BE49-F238E27FC236}">
                <a16:creationId xmlns:a16="http://schemas.microsoft.com/office/drawing/2014/main" id="{135BBC53-2E90-405B-B341-87ADB03CB9EE}"/>
              </a:ext>
            </a:extLst>
          </p:cNvPr>
          <p:cNvSpPr txBox="1"/>
          <p:nvPr/>
        </p:nvSpPr>
        <p:spPr>
          <a:xfrm>
            <a:off x="457200" y="908720"/>
            <a:ext cx="8363272" cy="1384995"/>
          </a:xfrm>
          <a:prstGeom prst="rect">
            <a:avLst/>
          </a:prstGeom>
          <a:noFill/>
        </p:spPr>
        <p:txBody>
          <a:bodyPr wrap="square">
            <a:spAutoFit/>
          </a:bodyPr>
          <a:lstStyle/>
          <a:p>
            <a:pPr lvl="0" algn="just" rtl="1"/>
            <a:r>
              <a:rPr lang="ar-MA" sz="2800" b="1" dirty="0"/>
              <a:t>9- الخضوع لضريبة الترتيب التي فرضت في عهد الاستعمار واستمر العمل بها في الاستقلال إلى غاية تعويضها ب"الضريبة الفلاحية" التي توقف سريانها  فيما بعد. </a:t>
            </a:r>
            <a:endParaRPr lang="fr-FR" sz="2800" b="1" dirty="0"/>
          </a:p>
        </p:txBody>
      </p:sp>
      <p:sp>
        <p:nvSpPr>
          <p:cNvPr id="10" name="Étoile à 4 branches 11">
            <a:extLst>
              <a:ext uri="{FF2B5EF4-FFF2-40B4-BE49-F238E27FC236}">
                <a16:creationId xmlns:a16="http://schemas.microsoft.com/office/drawing/2014/main" id="{952A5C9E-0EFB-4747-95F8-8C963B07DB6C}"/>
              </a:ext>
            </a:extLst>
          </p:cNvPr>
          <p:cNvSpPr/>
          <p:nvPr/>
        </p:nvSpPr>
        <p:spPr>
          <a:xfrm>
            <a:off x="8293567" y="3432982"/>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5" name="Picture 2" descr="D:\Références terres makhchouniennes\Manuscrits scannés\Scan doc 2017\photos doc\tartib 1956   inirz med el mokaddem-1.jpg">
            <a:extLst>
              <a:ext uri="{FF2B5EF4-FFF2-40B4-BE49-F238E27FC236}">
                <a16:creationId xmlns:a16="http://schemas.microsoft.com/office/drawing/2014/main" id="{63382D80-6F64-443A-94F8-BA1283DD6004}"/>
              </a:ext>
            </a:extLst>
          </p:cNvPr>
          <p:cNvPicPr>
            <a:picLocks noChangeAspect="1" noChangeArrowheads="1"/>
          </p:cNvPicPr>
          <p:nvPr/>
        </p:nvPicPr>
        <p:blipFill>
          <a:blip r:embed="rId2" cstate="print"/>
          <a:srcRect/>
          <a:stretch>
            <a:fillRect/>
          </a:stretch>
        </p:blipFill>
        <p:spPr bwMode="auto">
          <a:xfrm>
            <a:off x="4777227" y="3930204"/>
            <a:ext cx="4115253" cy="2739155"/>
          </a:xfrm>
          <a:prstGeom prst="rect">
            <a:avLst/>
          </a:prstGeom>
          <a:noFill/>
        </p:spPr>
      </p:pic>
      <p:pic>
        <p:nvPicPr>
          <p:cNvPr id="16" name="Picture 3" descr="D:\Références terres makhchouniennes\Manuscrits scannés\Scan doc 2017\photos doc\tartib 1957  inirz med el mokaddem-1.jpg">
            <a:extLst>
              <a:ext uri="{FF2B5EF4-FFF2-40B4-BE49-F238E27FC236}">
                <a16:creationId xmlns:a16="http://schemas.microsoft.com/office/drawing/2014/main" id="{E8CEEBE7-79CB-4E1E-8A01-66A6774D9B7E}"/>
              </a:ext>
            </a:extLst>
          </p:cNvPr>
          <p:cNvPicPr>
            <a:picLocks noChangeAspect="1" noChangeArrowheads="1"/>
          </p:cNvPicPr>
          <p:nvPr/>
        </p:nvPicPr>
        <p:blipFill>
          <a:blip r:embed="rId3" cstate="print"/>
          <a:srcRect/>
          <a:stretch>
            <a:fillRect/>
          </a:stretch>
        </p:blipFill>
        <p:spPr bwMode="auto">
          <a:xfrm>
            <a:off x="251520" y="3930204"/>
            <a:ext cx="4320480" cy="2739156"/>
          </a:xfrm>
          <a:prstGeom prst="rect">
            <a:avLst/>
          </a:prstGeom>
          <a:noFill/>
        </p:spPr>
      </p:pic>
      <p:sp>
        <p:nvSpPr>
          <p:cNvPr id="17" name="ZoneTexte 16">
            <a:extLst>
              <a:ext uri="{FF2B5EF4-FFF2-40B4-BE49-F238E27FC236}">
                <a16:creationId xmlns:a16="http://schemas.microsoft.com/office/drawing/2014/main" id="{D1346049-0F8E-46B2-9CBD-229DBB7CB8F2}"/>
              </a:ext>
            </a:extLst>
          </p:cNvPr>
          <p:cNvSpPr txBox="1"/>
          <p:nvPr/>
        </p:nvSpPr>
        <p:spPr>
          <a:xfrm rot="10800000" flipV="1">
            <a:off x="457200" y="2491154"/>
            <a:ext cx="8363272" cy="830997"/>
          </a:xfrm>
          <a:prstGeom prst="rect">
            <a:avLst/>
          </a:prstGeom>
          <a:noFill/>
        </p:spPr>
        <p:txBody>
          <a:bodyPr wrap="square">
            <a:spAutoFit/>
          </a:bodyPr>
          <a:lstStyle/>
          <a:p>
            <a:pPr algn="just" rtl="1"/>
            <a:r>
              <a:rPr lang="ar-MA" sz="2400" b="1" dirty="0"/>
              <a:t>      وقد كان الفلاحون يضربون " للترتيب" ألف حساب لأنها تكون أحيانا سببا في الزج بهم في السجن إذا لم يبادروا بأداء واجباتها. </a:t>
            </a:r>
            <a:endParaRPr lang="fr-FR" sz="2400" b="1" dirty="0"/>
          </a:p>
        </p:txBody>
      </p:sp>
      <p:sp>
        <p:nvSpPr>
          <p:cNvPr id="18" name="Étoile à 4 branches 11">
            <a:extLst>
              <a:ext uri="{FF2B5EF4-FFF2-40B4-BE49-F238E27FC236}">
                <a16:creationId xmlns:a16="http://schemas.microsoft.com/office/drawing/2014/main" id="{B5E0DC3D-5ED9-4532-9239-A4E7C5CC1C9F}"/>
              </a:ext>
            </a:extLst>
          </p:cNvPr>
          <p:cNvSpPr/>
          <p:nvPr/>
        </p:nvSpPr>
        <p:spPr>
          <a:xfrm>
            <a:off x="8326672" y="2517204"/>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691873104"/>
      </p:ext>
    </p:extLst>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rmAutofit/>
          </a:bodyPr>
          <a:lstStyle/>
          <a:p>
            <a:r>
              <a:rPr lang="ar-MA" sz="3200" b="1" dirty="0"/>
              <a:t>ثالثا- ملاحظات (تابع)</a:t>
            </a:r>
            <a:endParaRPr lang="fr-FR" sz="3200" dirty="0"/>
          </a:p>
        </p:txBody>
      </p:sp>
      <p:sp>
        <p:nvSpPr>
          <p:cNvPr id="5" name="Espace réservé du texte 4"/>
          <p:cNvSpPr>
            <a:spLocks noGrp="1"/>
          </p:cNvSpPr>
          <p:nvPr>
            <p:ph type="body" sz="quarter" idx="3"/>
          </p:nvPr>
        </p:nvSpPr>
        <p:spPr>
          <a:xfrm>
            <a:off x="559232" y="2293716"/>
            <a:ext cx="8045216" cy="634081"/>
          </a:xfrm>
        </p:spPr>
        <p:txBody>
          <a:bodyPr>
            <a:noAutofit/>
          </a:bodyPr>
          <a:lstStyle/>
          <a:p>
            <a:pPr algn="just" rtl="1"/>
            <a:r>
              <a:rPr lang="ar-MA" sz="2000" dirty="0"/>
              <a:t>            </a:t>
            </a:r>
            <a:r>
              <a:rPr lang="ar-MA" b="1" dirty="0"/>
              <a:t>نماذج من قوائم ووصولات الضرائب المفروضة (تابع)</a:t>
            </a:r>
            <a:endParaRPr lang="fr-FR" dirty="0"/>
          </a:p>
        </p:txBody>
      </p:sp>
      <p:sp>
        <p:nvSpPr>
          <p:cNvPr id="8" name="ZoneTexte 7">
            <a:extLst>
              <a:ext uri="{FF2B5EF4-FFF2-40B4-BE49-F238E27FC236}">
                <a16:creationId xmlns:a16="http://schemas.microsoft.com/office/drawing/2014/main" id="{135BBC53-2E90-405B-B341-87ADB03CB9EE}"/>
              </a:ext>
            </a:extLst>
          </p:cNvPr>
          <p:cNvSpPr txBox="1"/>
          <p:nvPr/>
        </p:nvSpPr>
        <p:spPr>
          <a:xfrm>
            <a:off x="457200" y="908720"/>
            <a:ext cx="8363272" cy="1384995"/>
          </a:xfrm>
          <a:prstGeom prst="rect">
            <a:avLst/>
          </a:prstGeom>
          <a:noFill/>
        </p:spPr>
        <p:txBody>
          <a:bodyPr wrap="square">
            <a:spAutoFit/>
          </a:bodyPr>
          <a:lstStyle/>
          <a:p>
            <a:pPr lvl="0" algn="just" rtl="1"/>
            <a:r>
              <a:rPr lang="ar-MA" sz="2800" b="1" dirty="0"/>
              <a:t>9- الخضوع لضريبة الترتيب التي فرضت في عهد الاستعمار واستمر العمل بها في الاستقلال إلى غاية تعويضها ب"الضريبة الفلاحية" التي توقف سريانها  فيما بعد : (تابع)</a:t>
            </a:r>
            <a:endParaRPr lang="fr-FR" sz="2800" b="1" dirty="0"/>
          </a:p>
        </p:txBody>
      </p:sp>
      <p:sp>
        <p:nvSpPr>
          <p:cNvPr id="10" name="Étoile à 4 branches 11">
            <a:extLst>
              <a:ext uri="{FF2B5EF4-FFF2-40B4-BE49-F238E27FC236}">
                <a16:creationId xmlns:a16="http://schemas.microsoft.com/office/drawing/2014/main" id="{952A5C9E-0EFB-4747-95F8-8C963B07DB6C}"/>
              </a:ext>
            </a:extLst>
          </p:cNvPr>
          <p:cNvSpPr/>
          <p:nvPr/>
        </p:nvSpPr>
        <p:spPr>
          <a:xfrm>
            <a:off x="8080712" y="2468946"/>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9" name="Picture 2">
            <a:extLst>
              <a:ext uri="{FF2B5EF4-FFF2-40B4-BE49-F238E27FC236}">
                <a16:creationId xmlns:a16="http://schemas.microsoft.com/office/drawing/2014/main" id="{56DA23C4-6F0E-439D-9DF3-3857F27B6A7D}"/>
              </a:ext>
            </a:extLst>
          </p:cNvPr>
          <p:cNvPicPr>
            <a:picLocks noChangeAspect="1" noChangeArrowheads="1"/>
          </p:cNvPicPr>
          <p:nvPr/>
        </p:nvPicPr>
        <p:blipFill>
          <a:blip r:embed="rId2" cstate="print"/>
          <a:srcRect/>
          <a:stretch>
            <a:fillRect/>
          </a:stretch>
        </p:blipFill>
        <p:spPr bwMode="auto">
          <a:xfrm>
            <a:off x="4860032" y="3103026"/>
            <a:ext cx="4104456" cy="3566333"/>
          </a:xfrm>
          <a:prstGeom prst="rect">
            <a:avLst/>
          </a:prstGeom>
          <a:noFill/>
          <a:ln w="9525">
            <a:noFill/>
            <a:miter lim="800000"/>
            <a:headEnd/>
            <a:tailEnd/>
          </a:ln>
        </p:spPr>
      </p:pic>
      <p:pic>
        <p:nvPicPr>
          <p:cNvPr id="11" name="Picture 3">
            <a:extLst>
              <a:ext uri="{FF2B5EF4-FFF2-40B4-BE49-F238E27FC236}">
                <a16:creationId xmlns:a16="http://schemas.microsoft.com/office/drawing/2014/main" id="{204890A9-1ABC-4246-9227-7845F1501041}"/>
              </a:ext>
            </a:extLst>
          </p:cNvPr>
          <p:cNvPicPr>
            <a:picLocks noChangeAspect="1" noChangeArrowheads="1"/>
          </p:cNvPicPr>
          <p:nvPr/>
        </p:nvPicPr>
        <p:blipFill>
          <a:blip r:embed="rId3" cstate="print"/>
          <a:srcRect/>
          <a:stretch>
            <a:fillRect/>
          </a:stretch>
        </p:blipFill>
        <p:spPr bwMode="auto">
          <a:xfrm>
            <a:off x="179512" y="3103026"/>
            <a:ext cx="4536504" cy="3566335"/>
          </a:xfrm>
          <a:prstGeom prst="rect">
            <a:avLst/>
          </a:prstGeom>
          <a:noFill/>
          <a:ln w="9525">
            <a:noFill/>
            <a:miter lim="800000"/>
            <a:headEnd/>
            <a:tailEnd/>
          </a:ln>
        </p:spPr>
      </p:pic>
    </p:spTree>
    <p:extLst>
      <p:ext uri="{BB962C8B-B14F-4D97-AF65-F5344CB8AC3E}">
        <p14:creationId xmlns:p14="http://schemas.microsoft.com/office/powerpoint/2010/main" val="236372686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rmAutofit/>
          </a:bodyPr>
          <a:lstStyle/>
          <a:p>
            <a:r>
              <a:rPr lang="ar-MA" sz="3200" b="1" dirty="0"/>
              <a:t>ثالثا- ملاحظات (تابع)</a:t>
            </a:r>
            <a:endParaRPr lang="fr-FR" sz="3200" dirty="0"/>
          </a:p>
        </p:txBody>
      </p:sp>
      <p:sp>
        <p:nvSpPr>
          <p:cNvPr id="5" name="Espace réservé du texte 4"/>
          <p:cNvSpPr>
            <a:spLocks noGrp="1"/>
          </p:cNvSpPr>
          <p:nvPr>
            <p:ph type="body" sz="quarter" idx="3"/>
          </p:nvPr>
        </p:nvSpPr>
        <p:spPr>
          <a:xfrm>
            <a:off x="494675" y="2060848"/>
            <a:ext cx="8192125" cy="846093"/>
          </a:xfrm>
        </p:spPr>
        <p:txBody>
          <a:bodyPr>
            <a:noAutofit/>
          </a:bodyPr>
          <a:lstStyle/>
          <a:p>
            <a:pPr algn="just" rtl="1"/>
            <a:r>
              <a:rPr lang="ar-MA" b="1" dirty="0"/>
              <a:t>        مثال من مشاركة الفلاحة </a:t>
            </a:r>
            <a:r>
              <a:rPr lang="ar-MA" b="1" dirty="0" err="1"/>
              <a:t>المخشونيين</a:t>
            </a:r>
            <a:r>
              <a:rPr lang="ar-MA" b="1" dirty="0"/>
              <a:t> بصفاتهم الشخصية في المسابقة                الفلاحية 1949- 1950      </a:t>
            </a:r>
            <a:endParaRPr lang="fr-FR" dirty="0"/>
          </a:p>
        </p:txBody>
      </p:sp>
      <p:sp>
        <p:nvSpPr>
          <p:cNvPr id="8" name="ZoneTexte 7">
            <a:extLst>
              <a:ext uri="{FF2B5EF4-FFF2-40B4-BE49-F238E27FC236}">
                <a16:creationId xmlns:a16="http://schemas.microsoft.com/office/drawing/2014/main" id="{135BBC53-2E90-405B-B341-87ADB03CB9EE}"/>
              </a:ext>
            </a:extLst>
          </p:cNvPr>
          <p:cNvSpPr txBox="1"/>
          <p:nvPr/>
        </p:nvSpPr>
        <p:spPr>
          <a:xfrm>
            <a:off x="457200" y="908720"/>
            <a:ext cx="8363272" cy="954107"/>
          </a:xfrm>
          <a:prstGeom prst="rect">
            <a:avLst/>
          </a:prstGeom>
          <a:noFill/>
        </p:spPr>
        <p:txBody>
          <a:bodyPr wrap="square">
            <a:spAutoFit/>
          </a:bodyPr>
          <a:lstStyle/>
          <a:p>
            <a:pPr lvl="0" algn="just" rtl="1"/>
            <a:r>
              <a:rPr lang="ar-MA" sz="2800" b="1" dirty="0"/>
              <a:t>10- المشاركة في المسابقة الفلاحية المنظمة في الموسم الفلاحي 1949- 1950 بصفة فردية:</a:t>
            </a:r>
            <a:endParaRPr lang="fr-FR" sz="2800" b="1" dirty="0"/>
          </a:p>
        </p:txBody>
      </p:sp>
      <p:sp>
        <p:nvSpPr>
          <p:cNvPr id="6" name="Étoile à 4 branches 11">
            <a:extLst>
              <a:ext uri="{FF2B5EF4-FFF2-40B4-BE49-F238E27FC236}">
                <a16:creationId xmlns:a16="http://schemas.microsoft.com/office/drawing/2014/main" id="{A3B53C56-2739-4F80-A207-FCE4318D0E0B}"/>
              </a:ext>
            </a:extLst>
          </p:cNvPr>
          <p:cNvSpPr/>
          <p:nvPr/>
        </p:nvSpPr>
        <p:spPr>
          <a:xfrm>
            <a:off x="8188987" y="2123854"/>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 name="Picture 1">
            <a:extLst>
              <a:ext uri="{FF2B5EF4-FFF2-40B4-BE49-F238E27FC236}">
                <a16:creationId xmlns:a16="http://schemas.microsoft.com/office/drawing/2014/main" id="{C648A16C-8657-4267-9410-79F4EE32AF60}"/>
              </a:ext>
            </a:extLst>
          </p:cNvPr>
          <p:cNvPicPr>
            <a:picLocks noChangeAspect="1" noChangeArrowheads="1"/>
          </p:cNvPicPr>
          <p:nvPr/>
        </p:nvPicPr>
        <p:blipFill>
          <a:blip r:embed="rId2" cstate="print"/>
          <a:srcRect/>
          <a:stretch>
            <a:fillRect/>
          </a:stretch>
        </p:blipFill>
        <p:spPr bwMode="auto">
          <a:xfrm>
            <a:off x="179512" y="3429000"/>
            <a:ext cx="8712968" cy="3240360"/>
          </a:xfrm>
          <a:prstGeom prst="rect">
            <a:avLst/>
          </a:prstGeom>
          <a:noFill/>
          <a:ln w="9525">
            <a:noFill/>
            <a:miter lim="800000"/>
            <a:headEnd/>
            <a:tailEnd/>
          </a:ln>
        </p:spPr>
      </p:pic>
    </p:spTree>
    <p:extLst>
      <p:ext uri="{BB962C8B-B14F-4D97-AF65-F5344CB8AC3E}">
        <p14:creationId xmlns:p14="http://schemas.microsoft.com/office/powerpoint/2010/main" val="204329998"/>
      </p:ext>
    </p:extLst>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rmAutofit/>
          </a:bodyPr>
          <a:lstStyle/>
          <a:p>
            <a:r>
              <a:rPr lang="ar-MA" sz="3200" b="1" dirty="0"/>
              <a:t>رابعا- استنتاج وخلاصة</a:t>
            </a:r>
            <a:endParaRPr lang="fr-FR" sz="3200" dirty="0"/>
          </a:p>
        </p:txBody>
      </p:sp>
      <p:sp>
        <p:nvSpPr>
          <p:cNvPr id="5" name="Espace réservé du texte 4"/>
          <p:cNvSpPr>
            <a:spLocks noGrp="1"/>
          </p:cNvSpPr>
          <p:nvPr>
            <p:ph type="body" sz="quarter" idx="3"/>
          </p:nvPr>
        </p:nvSpPr>
        <p:spPr>
          <a:xfrm>
            <a:off x="494675" y="2060849"/>
            <a:ext cx="8192125" cy="648072"/>
          </a:xfrm>
        </p:spPr>
        <p:txBody>
          <a:bodyPr>
            <a:noAutofit/>
          </a:bodyPr>
          <a:lstStyle/>
          <a:p>
            <a:pPr algn="just" rtl="1"/>
            <a:endParaRPr lang="ar-MA" b="1" dirty="0"/>
          </a:p>
          <a:p>
            <a:pPr algn="just" rtl="1"/>
            <a:endParaRPr lang="ar-MA" dirty="0"/>
          </a:p>
          <a:p>
            <a:pPr algn="just" rtl="1"/>
            <a:endParaRPr lang="fr-FR" dirty="0"/>
          </a:p>
        </p:txBody>
      </p:sp>
      <p:sp>
        <p:nvSpPr>
          <p:cNvPr id="13" name="ZoneTexte 12">
            <a:extLst>
              <a:ext uri="{FF2B5EF4-FFF2-40B4-BE49-F238E27FC236}">
                <a16:creationId xmlns:a16="http://schemas.microsoft.com/office/drawing/2014/main" id="{3C8E4EC9-7E8F-422A-BF8A-B2B4AC2527A4}"/>
              </a:ext>
            </a:extLst>
          </p:cNvPr>
          <p:cNvSpPr txBox="1"/>
          <p:nvPr/>
        </p:nvSpPr>
        <p:spPr>
          <a:xfrm>
            <a:off x="457199" y="980728"/>
            <a:ext cx="8363273" cy="2677656"/>
          </a:xfrm>
          <a:prstGeom prst="rect">
            <a:avLst/>
          </a:prstGeom>
          <a:noFill/>
        </p:spPr>
        <p:txBody>
          <a:bodyPr wrap="square">
            <a:spAutoFit/>
          </a:bodyPr>
          <a:lstStyle/>
          <a:p>
            <a:pPr marL="347345" indent="-347345" algn="just" rtl="1">
              <a:spcBef>
                <a:spcPts val="575"/>
              </a:spcBef>
            </a:pPr>
            <a:r>
              <a:rPr lang="ar-MA" sz="2800" b="1" dirty="0">
                <a:solidFill>
                  <a:srgbClr val="000000"/>
                </a:solidFill>
                <a:latin typeface="Calibri" panose="020F0502020204030204" pitchFamily="34" charset="0"/>
                <a:ea typeface="Times New Roman" panose="02020603050405020304" pitchFamily="18" charset="0"/>
                <a:cs typeface="Arial" panose="020B0604020202020204" pitchFamily="34" charset="0"/>
              </a:rPr>
              <a:t>    يتضح، من خلال الملاحظات العشر المتضمنة في هذا العرض، المعززة بالوثائق والصور، </a:t>
            </a:r>
            <a:r>
              <a:rPr lang="ar-MA" sz="28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أن الأراضي </a:t>
            </a:r>
            <a:r>
              <a:rPr lang="ar-MA" sz="2800" b="1"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المخشونية</a:t>
            </a:r>
            <a:r>
              <a:rPr lang="ar-MA" sz="28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وقياسا عليها، أراضي جل إن لم يكن كل الدواوير </a:t>
            </a:r>
            <a:r>
              <a:rPr lang="ar-MA" sz="2800" b="1"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السغروشنية</a:t>
            </a:r>
            <a:r>
              <a:rPr lang="ar-MA" sz="28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بعيدة كل البعد عن المعايير والمحددات الخاصة </a:t>
            </a:r>
            <a:r>
              <a:rPr lang="ar-MA" sz="2800" b="1" dirty="0">
                <a:solidFill>
                  <a:srgbClr val="000000"/>
                </a:solidFill>
                <a:latin typeface="Calibri" panose="020F0502020204030204" pitchFamily="34" charset="0"/>
                <a:ea typeface="Times New Roman" panose="02020603050405020304" pitchFamily="18" charset="0"/>
                <a:cs typeface="Arial" panose="020B0604020202020204" pitchFamily="34" charset="0"/>
              </a:rPr>
              <a:t>بالأراضي الجماعية. وبذلك، تكون </a:t>
            </a:r>
            <a:r>
              <a:rPr lang="ar-MA" sz="28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الخصائص والمميزات المذكورة في النقطة الثانية من هذا العرض غائبة عنها.  </a:t>
            </a:r>
          </a:p>
        </p:txBody>
      </p:sp>
      <p:sp>
        <p:nvSpPr>
          <p:cNvPr id="14" name="ZoneTexte 13">
            <a:extLst>
              <a:ext uri="{FF2B5EF4-FFF2-40B4-BE49-F238E27FC236}">
                <a16:creationId xmlns:a16="http://schemas.microsoft.com/office/drawing/2014/main" id="{839E764A-BBAB-4AF0-BA37-37C2B0370C52}"/>
              </a:ext>
            </a:extLst>
          </p:cNvPr>
          <p:cNvSpPr txBox="1"/>
          <p:nvPr/>
        </p:nvSpPr>
        <p:spPr>
          <a:xfrm>
            <a:off x="457199" y="3857346"/>
            <a:ext cx="8363273" cy="1384995"/>
          </a:xfrm>
          <a:prstGeom prst="rect">
            <a:avLst/>
          </a:prstGeom>
          <a:noFill/>
        </p:spPr>
        <p:txBody>
          <a:bodyPr wrap="square">
            <a:spAutoFit/>
          </a:bodyPr>
          <a:lstStyle/>
          <a:p>
            <a:pPr lvl="0" algn="just" rtl="1"/>
            <a:r>
              <a:rPr lang="ar-MA" sz="2200" b="1" dirty="0"/>
              <a:t>       </a:t>
            </a:r>
            <a:r>
              <a:rPr lang="ar-MA" sz="2800" b="1" dirty="0"/>
              <a:t>هذه هي القناعة الراسخة لدى أبناء دوار أيت مخشون. وقد عبروا عنها لسعادة السيد القائد، وتم تضمينها في المحضر الذي وثق للقاء الذي جمعهم به في دوارهم بتاريخ 25 أكتوبر 2019.</a:t>
            </a:r>
            <a:endParaRPr lang="fr-FR" sz="2800" b="1" dirty="0"/>
          </a:p>
        </p:txBody>
      </p:sp>
      <p:sp>
        <p:nvSpPr>
          <p:cNvPr id="15" name="ZoneTexte 14">
            <a:extLst>
              <a:ext uri="{FF2B5EF4-FFF2-40B4-BE49-F238E27FC236}">
                <a16:creationId xmlns:a16="http://schemas.microsoft.com/office/drawing/2014/main" id="{EE401AF5-C0F5-44EA-809C-E99361BDDA6C}"/>
              </a:ext>
            </a:extLst>
          </p:cNvPr>
          <p:cNvSpPr txBox="1"/>
          <p:nvPr/>
        </p:nvSpPr>
        <p:spPr>
          <a:xfrm>
            <a:off x="524881" y="5242342"/>
            <a:ext cx="8363273" cy="1384995"/>
          </a:xfrm>
          <a:prstGeom prst="rect">
            <a:avLst/>
          </a:prstGeom>
          <a:noFill/>
        </p:spPr>
        <p:txBody>
          <a:bodyPr wrap="square">
            <a:spAutoFit/>
          </a:bodyPr>
          <a:lstStyle/>
          <a:p>
            <a:pPr lvl="0" algn="just" rtl="1"/>
            <a:r>
              <a:rPr lang="ar-MA" sz="2400" b="1" dirty="0"/>
              <a:t>        </a:t>
            </a:r>
            <a:r>
              <a:rPr lang="ar-MA" sz="2800" b="1" dirty="0"/>
              <a:t>وهي نفس القناعة التي جعلتهم ينتدبون السيد الحسين </a:t>
            </a:r>
            <a:r>
              <a:rPr lang="ar-MA" sz="2800" b="1" dirty="0" err="1"/>
              <a:t>أوالشيخ</a:t>
            </a:r>
            <a:r>
              <a:rPr lang="ar-MA" sz="2800" b="1" dirty="0"/>
              <a:t> للترافع عنها نيابة عنهم وبالتالي تمثيلهم في المبادرات الرامية لحلحلة المشكل المختلق للأراضي </a:t>
            </a:r>
            <a:r>
              <a:rPr lang="ar-MA" sz="2800" b="1" dirty="0" err="1"/>
              <a:t>السغروشنية</a:t>
            </a:r>
            <a:r>
              <a:rPr lang="ar-MA" sz="2800" b="1" dirty="0"/>
              <a:t> وخاصة  في جماعة المرس. </a:t>
            </a:r>
            <a:endParaRPr lang="fr-FR" sz="2800" b="1" dirty="0"/>
          </a:p>
        </p:txBody>
      </p:sp>
      <p:sp>
        <p:nvSpPr>
          <p:cNvPr id="16" name="Étoile à 4 branches 11">
            <a:extLst>
              <a:ext uri="{FF2B5EF4-FFF2-40B4-BE49-F238E27FC236}">
                <a16:creationId xmlns:a16="http://schemas.microsoft.com/office/drawing/2014/main" id="{D8A84D15-8632-4707-8522-6F35D1142EF8}"/>
              </a:ext>
            </a:extLst>
          </p:cNvPr>
          <p:cNvSpPr/>
          <p:nvPr/>
        </p:nvSpPr>
        <p:spPr>
          <a:xfrm>
            <a:off x="8434772" y="1122077"/>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Étoile à 4 branches 11">
            <a:extLst>
              <a:ext uri="{FF2B5EF4-FFF2-40B4-BE49-F238E27FC236}">
                <a16:creationId xmlns:a16="http://schemas.microsoft.com/office/drawing/2014/main" id="{A5957EB7-C7F2-41FB-A5A4-E352EF7AA030}"/>
              </a:ext>
            </a:extLst>
          </p:cNvPr>
          <p:cNvSpPr/>
          <p:nvPr/>
        </p:nvSpPr>
        <p:spPr>
          <a:xfrm>
            <a:off x="8316416" y="3877076"/>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Étoile à 4 branches 11">
            <a:extLst>
              <a:ext uri="{FF2B5EF4-FFF2-40B4-BE49-F238E27FC236}">
                <a16:creationId xmlns:a16="http://schemas.microsoft.com/office/drawing/2014/main" id="{AED3F991-865A-4507-B799-B19593CE8E76}"/>
              </a:ext>
            </a:extLst>
          </p:cNvPr>
          <p:cNvSpPr/>
          <p:nvPr/>
        </p:nvSpPr>
        <p:spPr>
          <a:xfrm>
            <a:off x="8316416" y="5375883"/>
            <a:ext cx="504056" cy="360040"/>
          </a:xfrm>
          <a:prstGeom prst="star4">
            <a:avLst>
              <a:gd name="adj" fmla="val 23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802323482"/>
      </p:ext>
    </p:extLst>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8680"/>
            <a:ext cx="8229600" cy="5256584"/>
          </a:xfrm>
        </p:spPr>
        <p:txBody>
          <a:bodyPr>
            <a:normAutofit/>
          </a:bodyPr>
          <a:lstStyle/>
          <a:p>
            <a:pPr rtl="1"/>
            <a:r>
              <a:rPr lang="ar-MA" sz="4000" b="1" dirty="0"/>
              <a:t>شكرا على المتابعة</a:t>
            </a:r>
            <a:br>
              <a:rPr lang="ar-MA" sz="4000" b="1" dirty="0"/>
            </a:br>
            <a:br>
              <a:rPr lang="ar-MA" sz="4000" b="1" dirty="0"/>
            </a:br>
            <a:r>
              <a:rPr lang="ar-MA" sz="4000" b="1" dirty="0"/>
              <a:t>مع تحيات وتقدير وتشكرات</a:t>
            </a:r>
            <a:br>
              <a:rPr lang="ar-MA" sz="4000" b="1" dirty="0"/>
            </a:br>
            <a:r>
              <a:rPr lang="ar-MA" sz="3600" b="1" dirty="0">
                <a:solidFill>
                  <a:srgbClr val="002060"/>
                </a:solidFill>
              </a:rPr>
              <a:t>لحسن بن محمد انـــرز</a:t>
            </a:r>
            <a:endParaRPr lang="fr-FR" sz="3600" b="1" dirty="0">
              <a:solidFill>
                <a:srgbClr val="002060"/>
              </a:solidFill>
            </a:endParaRPr>
          </a:p>
        </p:txBody>
      </p:sp>
    </p:spTree>
  </p:cSld>
  <p:clrMapOvr>
    <a:masterClrMapping/>
  </p:clrMapOvr>
  <p:transition spd="slow">
    <p:wedg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96752"/>
            <a:ext cx="8229600" cy="432048"/>
          </a:xfrm>
        </p:spPr>
        <p:txBody>
          <a:bodyPr>
            <a:noAutofit/>
          </a:bodyPr>
          <a:lstStyle/>
          <a:p>
            <a:pPr algn="r" rtl="1"/>
            <a:r>
              <a:rPr lang="ar-MA" sz="2800" b="1" dirty="0"/>
              <a:t>جغرافيا (تابع): موقع الدوار بالنسبة لقرية المرس:</a:t>
            </a:r>
            <a:endParaRPr lang="fr-FR" sz="2800" b="1" dirty="0"/>
          </a:p>
        </p:txBody>
      </p:sp>
      <p:sp>
        <p:nvSpPr>
          <p:cNvPr id="4" name="Rectangle 3"/>
          <p:cNvSpPr/>
          <p:nvPr/>
        </p:nvSpPr>
        <p:spPr>
          <a:xfrm>
            <a:off x="395536" y="404664"/>
            <a:ext cx="8280920" cy="584775"/>
          </a:xfrm>
          <a:prstGeom prst="rect">
            <a:avLst/>
          </a:prstGeom>
        </p:spPr>
        <p:txBody>
          <a:bodyPr wrap="square">
            <a:spAutoFit/>
          </a:bodyPr>
          <a:lstStyle/>
          <a:p>
            <a:pPr algn="ctr" rtl="1"/>
            <a:r>
              <a:rPr lang="ar-MA" sz="3200" b="1" dirty="0"/>
              <a:t>أولا- بطاقة تعريفية(تابع</a:t>
            </a:r>
            <a:r>
              <a:rPr lang="ar-MA" sz="3200" b="1" dirty="0" err="1"/>
              <a:t>)</a:t>
            </a:r>
            <a:endParaRPr lang="fr-FR" sz="3200" dirty="0"/>
          </a:p>
        </p:txBody>
      </p:sp>
      <p:pic>
        <p:nvPicPr>
          <p:cNvPr id="5" name="Image 4" descr="Contours Ait Makhchoun 2-6-2015"/>
          <p:cNvPicPr/>
          <p:nvPr/>
        </p:nvPicPr>
        <p:blipFill>
          <a:blip r:embed="rId2" cstate="print"/>
          <a:srcRect/>
          <a:stretch>
            <a:fillRect/>
          </a:stretch>
        </p:blipFill>
        <p:spPr bwMode="auto">
          <a:xfrm>
            <a:off x="179512" y="1800224"/>
            <a:ext cx="8712968" cy="4725120"/>
          </a:xfrm>
          <a:prstGeom prst="rect">
            <a:avLst/>
          </a:prstGeom>
          <a:noFill/>
          <a:ln w="9525">
            <a:noFill/>
            <a:miter lim="800000"/>
            <a:headEnd/>
            <a:tailEnd/>
          </a:ln>
        </p:spPr>
      </p:pic>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1" y="1196752"/>
            <a:ext cx="8064896" cy="557869"/>
          </a:xfrm>
        </p:spPr>
        <p:txBody>
          <a:bodyPr>
            <a:normAutofit/>
          </a:bodyPr>
          <a:lstStyle/>
          <a:p>
            <a:pPr algn="r" rtl="1"/>
            <a:r>
              <a:rPr lang="ar-MA" sz="2800" dirty="0"/>
              <a:t>جغرافيا (تابع): الحدود:</a:t>
            </a:r>
            <a:endParaRPr lang="fr-FR" sz="2800" dirty="0"/>
          </a:p>
        </p:txBody>
      </p:sp>
      <p:sp>
        <p:nvSpPr>
          <p:cNvPr id="3" name="Espace réservé du texte 2"/>
          <p:cNvSpPr>
            <a:spLocks noGrp="1"/>
          </p:cNvSpPr>
          <p:nvPr>
            <p:ph type="body" idx="1"/>
          </p:nvPr>
        </p:nvSpPr>
        <p:spPr>
          <a:xfrm>
            <a:off x="722313" y="332657"/>
            <a:ext cx="7772400" cy="792087"/>
          </a:xfrm>
        </p:spPr>
        <p:txBody>
          <a:bodyPr>
            <a:normAutofit/>
          </a:bodyPr>
          <a:lstStyle/>
          <a:p>
            <a:pPr algn="ctr"/>
            <a:r>
              <a:rPr lang="ar-MA" sz="3200" b="1" dirty="0">
                <a:solidFill>
                  <a:schemeClr val="tx1"/>
                </a:solidFill>
              </a:rPr>
              <a:t>أولا- بطاقة </a:t>
            </a:r>
            <a:r>
              <a:rPr lang="ar-MA" sz="3200" b="1" dirty="0" err="1">
                <a:solidFill>
                  <a:schemeClr val="tx1"/>
                </a:solidFill>
              </a:rPr>
              <a:t>تعريفية </a:t>
            </a:r>
            <a:r>
              <a:rPr lang="ar-MA" sz="3200" b="1" dirty="0">
                <a:solidFill>
                  <a:schemeClr val="tx1"/>
                </a:solidFill>
              </a:rPr>
              <a:t>(تابع</a:t>
            </a:r>
            <a:r>
              <a:rPr lang="ar-MA" sz="3200" b="1" dirty="0" err="1">
                <a:solidFill>
                  <a:schemeClr val="tx1"/>
                </a:solidFill>
              </a:rPr>
              <a:t>)</a:t>
            </a:r>
            <a:endParaRPr lang="fr-FR" sz="3200" b="1" dirty="0">
              <a:solidFill>
                <a:schemeClr val="tx1"/>
              </a:solidFill>
            </a:endParaRPr>
          </a:p>
        </p:txBody>
      </p:sp>
      <p:sp>
        <p:nvSpPr>
          <p:cNvPr id="4" name="Rectangle 3"/>
          <p:cNvSpPr/>
          <p:nvPr/>
        </p:nvSpPr>
        <p:spPr>
          <a:xfrm>
            <a:off x="395536" y="1772693"/>
            <a:ext cx="8064896" cy="892552"/>
          </a:xfrm>
          <a:prstGeom prst="rect">
            <a:avLst/>
          </a:prstGeom>
        </p:spPr>
        <p:txBody>
          <a:bodyPr wrap="square">
            <a:spAutoFit/>
          </a:bodyPr>
          <a:lstStyle/>
          <a:p>
            <a:pPr algn="r" rtl="1"/>
            <a:r>
              <a:rPr lang="ar-MA" sz="2800" b="1" dirty="0"/>
              <a:t>           </a:t>
            </a:r>
            <a:r>
              <a:rPr lang="ar-MA" sz="2400" b="1" dirty="0"/>
              <a:t>من الشرق دواري </a:t>
            </a:r>
            <a:r>
              <a:rPr lang="ar-MA" sz="2400" b="1" dirty="0" err="1"/>
              <a:t>إِسُوشَا</a:t>
            </a:r>
            <a:r>
              <a:rPr lang="ar-MA" sz="2400" b="1" dirty="0"/>
              <a:t> (</a:t>
            </a:r>
            <a:r>
              <a:rPr lang="ar-MA" sz="2400" b="1" dirty="0" err="1"/>
              <a:t>إسوكا</a:t>
            </a:r>
            <a:r>
              <a:rPr lang="ar-MA" sz="2400" b="1" dirty="0"/>
              <a:t>) </a:t>
            </a:r>
            <a:r>
              <a:rPr lang="ar-MA" sz="2400" b="1" dirty="0" err="1"/>
              <a:t>وإِدْلاَنْ</a:t>
            </a:r>
            <a:r>
              <a:rPr lang="ar-MA" sz="2400" b="1" dirty="0"/>
              <a:t> التابعين</a:t>
            </a:r>
          </a:p>
          <a:p>
            <a:pPr algn="r" rtl="1"/>
            <a:r>
              <a:rPr lang="ar-MA" sz="2400" b="1" dirty="0"/>
              <a:t>           للجماعة القروية أيت ألمان </a:t>
            </a:r>
            <a:r>
              <a:rPr lang="ar-MA" sz="2400" b="1" dirty="0" err="1"/>
              <a:t>إيمزار</a:t>
            </a:r>
            <a:r>
              <a:rPr lang="ar-MA" sz="2400" b="1" dirty="0"/>
              <a:t> </a:t>
            </a:r>
            <a:r>
              <a:rPr lang="ar-MA" sz="2400" b="1" dirty="0" err="1"/>
              <a:t>مرموشة</a:t>
            </a:r>
            <a:r>
              <a:rPr lang="ar-MA" sz="2400" b="1" dirty="0"/>
              <a:t> </a:t>
            </a:r>
            <a:endParaRPr lang="fr-FR" sz="2400" b="1" dirty="0"/>
          </a:p>
        </p:txBody>
      </p:sp>
      <p:sp>
        <p:nvSpPr>
          <p:cNvPr id="5" name="Rectangle 4"/>
          <p:cNvSpPr/>
          <p:nvPr/>
        </p:nvSpPr>
        <p:spPr>
          <a:xfrm>
            <a:off x="865337" y="2880964"/>
            <a:ext cx="7595095" cy="523220"/>
          </a:xfrm>
          <a:prstGeom prst="rect">
            <a:avLst/>
          </a:prstGeom>
        </p:spPr>
        <p:txBody>
          <a:bodyPr wrap="square">
            <a:spAutoFit/>
          </a:bodyPr>
          <a:lstStyle/>
          <a:p>
            <a:pPr algn="r" rtl="1"/>
            <a:r>
              <a:rPr lang="ar-MA" sz="2800" b="1" dirty="0"/>
              <a:t>            </a:t>
            </a:r>
            <a:r>
              <a:rPr lang="ar-MA" sz="2400" b="1" dirty="0"/>
              <a:t>من الغرب قرية المرس ودوار </a:t>
            </a:r>
            <a:r>
              <a:rPr lang="ar-MA" sz="2400" b="1" dirty="0" err="1"/>
              <a:t>تاغيت</a:t>
            </a:r>
            <a:r>
              <a:rPr lang="ar-MA" sz="2400" b="1" dirty="0"/>
              <a:t> أيت يوسف</a:t>
            </a:r>
            <a:endParaRPr lang="fr-FR" sz="2400" b="1" dirty="0"/>
          </a:p>
        </p:txBody>
      </p:sp>
      <p:sp>
        <p:nvSpPr>
          <p:cNvPr id="6" name="Rectangle 5"/>
          <p:cNvSpPr/>
          <p:nvPr/>
        </p:nvSpPr>
        <p:spPr>
          <a:xfrm>
            <a:off x="539552" y="3570921"/>
            <a:ext cx="7920880" cy="1261884"/>
          </a:xfrm>
          <a:prstGeom prst="rect">
            <a:avLst/>
          </a:prstGeom>
        </p:spPr>
        <p:txBody>
          <a:bodyPr wrap="square">
            <a:spAutoFit/>
          </a:bodyPr>
          <a:lstStyle/>
          <a:p>
            <a:pPr algn="r" rtl="1"/>
            <a:r>
              <a:rPr lang="ar-MA" sz="2800" b="1" dirty="0"/>
              <a:t>            </a:t>
            </a:r>
            <a:r>
              <a:rPr lang="ar-MA" sz="2400" b="1" dirty="0"/>
              <a:t>من الشمال : موقعي </a:t>
            </a:r>
            <a:r>
              <a:rPr lang="ar-MA" sz="2400" b="1" dirty="0" err="1"/>
              <a:t>أنفيف</a:t>
            </a:r>
            <a:r>
              <a:rPr lang="ar-MA" sz="2400" b="1" dirty="0"/>
              <a:t> </a:t>
            </a:r>
            <a:r>
              <a:rPr lang="ar-MA" sz="2400" b="1" dirty="0" err="1"/>
              <a:t>والساريج</a:t>
            </a:r>
            <a:r>
              <a:rPr lang="ar-MA" sz="2400" b="1" dirty="0"/>
              <a:t> (مزارع) التابعين لجماعة أيت ألمان، ودوار </a:t>
            </a:r>
            <a:r>
              <a:rPr lang="ar-MA" sz="2400" b="1" dirty="0" err="1"/>
              <a:t>أَيَرْزِي</a:t>
            </a:r>
            <a:r>
              <a:rPr lang="ar-MA" sz="2400" b="1" dirty="0"/>
              <a:t> ألأتابع لجماعة المرس</a:t>
            </a:r>
          </a:p>
          <a:p>
            <a:pPr algn="r" rtl="1"/>
            <a:endParaRPr lang="fr-FR" sz="2400" b="1" dirty="0"/>
          </a:p>
        </p:txBody>
      </p:sp>
      <p:sp>
        <p:nvSpPr>
          <p:cNvPr id="8" name="Flèche gauche 7"/>
          <p:cNvSpPr/>
          <p:nvPr/>
        </p:nvSpPr>
        <p:spPr>
          <a:xfrm>
            <a:off x="7493253" y="1988285"/>
            <a:ext cx="978408" cy="18811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9" name="Flèche gauche 8"/>
          <p:cNvSpPr/>
          <p:nvPr/>
        </p:nvSpPr>
        <p:spPr>
          <a:xfrm>
            <a:off x="7453849" y="3047702"/>
            <a:ext cx="978408" cy="1897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dirty="0"/>
          </a:p>
        </p:txBody>
      </p:sp>
      <p:sp>
        <p:nvSpPr>
          <p:cNvPr id="10" name="Flèche gauche 9"/>
          <p:cNvSpPr/>
          <p:nvPr/>
        </p:nvSpPr>
        <p:spPr>
          <a:xfrm>
            <a:off x="7375648" y="3651373"/>
            <a:ext cx="978408" cy="20715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rot="10800000" flipV="1">
            <a:off x="865338" y="4867156"/>
            <a:ext cx="7488718" cy="461665"/>
          </a:xfrm>
          <a:prstGeom prst="rect">
            <a:avLst/>
          </a:prstGeom>
        </p:spPr>
        <p:txBody>
          <a:bodyPr wrap="square">
            <a:spAutoFit/>
          </a:bodyPr>
          <a:lstStyle/>
          <a:p>
            <a:pPr algn="r" rtl="1"/>
            <a:r>
              <a:rPr lang="ar-MA" sz="2400" b="1" dirty="0"/>
              <a:t>           من الجنوب دوار تَاغْزُوتْ أيت </a:t>
            </a:r>
            <a:r>
              <a:rPr lang="ar-MA" sz="2400" b="1" dirty="0" err="1"/>
              <a:t>أمولاي</a:t>
            </a:r>
            <a:r>
              <a:rPr lang="ar-MA" sz="2400" b="1" dirty="0"/>
              <a:t> سعيد /أيت أحمد</a:t>
            </a:r>
            <a:endParaRPr lang="fr-FR" sz="2400" b="1" dirty="0"/>
          </a:p>
        </p:txBody>
      </p:sp>
      <p:sp>
        <p:nvSpPr>
          <p:cNvPr id="16" name="Flèche gauche 9">
            <a:extLst>
              <a:ext uri="{FF2B5EF4-FFF2-40B4-BE49-F238E27FC236}">
                <a16:creationId xmlns:a16="http://schemas.microsoft.com/office/drawing/2014/main" id="{943E6F72-2F96-464D-AE5D-EA89D3D37DE8}"/>
              </a:ext>
            </a:extLst>
          </p:cNvPr>
          <p:cNvSpPr/>
          <p:nvPr/>
        </p:nvSpPr>
        <p:spPr>
          <a:xfrm flipV="1">
            <a:off x="7444176" y="5066469"/>
            <a:ext cx="978408" cy="2071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41548174"/>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down)">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5" grpId="0" build="p"/>
      <p:bldP spid="6" grpId="0" build="p"/>
      <p:bldP spid="1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722313" y="332657"/>
            <a:ext cx="7772400" cy="792087"/>
          </a:xfrm>
        </p:spPr>
        <p:txBody>
          <a:bodyPr>
            <a:normAutofit/>
          </a:bodyPr>
          <a:lstStyle/>
          <a:p>
            <a:pPr algn="ctr"/>
            <a:r>
              <a:rPr lang="ar-MA" sz="3200" b="1" dirty="0">
                <a:solidFill>
                  <a:schemeClr val="tx1"/>
                </a:solidFill>
              </a:rPr>
              <a:t>أولا- بطاقة </a:t>
            </a:r>
            <a:r>
              <a:rPr lang="ar-MA" sz="3200" b="1" dirty="0" err="1">
                <a:solidFill>
                  <a:schemeClr val="tx1"/>
                </a:solidFill>
              </a:rPr>
              <a:t>تعريفية </a:t>
            </a:r>
            <a:r>
              <a:rPr lang="ar-MA" sz="3200" b="1" dirty="0">
                <a:solidFill>
                  <a:schemeClr val="tx1"/>
                </a:solidFill>
              </a:rPr>
              <a:t>(تابع</a:t>
            </a:r>
            <a:r>
              <a:rPr lang="ar-MA" sz="3200" b="1" dirty="0" err="1">
                <a:solidFill>
                  <a:schemeClr val="tx1"/>
                </a:solidFill>
              </a:rPr>
              <a:t>)</a:t>
            </a:r>
            <a:endParaRPr lang="fr-FR" sz="3200" b="1" dirty="0">
              <a:solidFill>
                <a:schemeClr val="tx1"/>
              </a:solidFill>
            </a:endParaRPr>
          </a:p>
        </p:txBody>
      </p:sp>
      <p:sp>
        <p:nvSpPr>
          <p:cNvPr id="7" name="Rectangle 6"/>
          <p:cNvSpPr/>
          <p:nvPr/>
        </p:nvSpPr>
        <p:spPr>
          <a:xfrm>
            <a:off x="649287" y="2336686"/>
            <a:ext cx="7845427" cy="1261884"/>
          </a:xfrm>
          <a:prstGeom prst="rect">
            <a:avLst/>
          </a:prstGeom>
        </p:spPr>
        <p:txBody>
          <a:bodyPr wrap="square">
            <a:spAutoFit/>
          </a:bodyPr>
          <a:lstStyle/>
          <a:p>
            <a:pPr algn="r" rtl="1"/>
            <a:endParaRPr lang="ar-MA" sz="2800" b="1" dirty="0">
              <a:cs typeface="+mj-cs"/>
            </a:endParaRPr>
          </a:p>
          <a:p>
            <a:pPr algn="r" rtl="1"/>
            <a:r>
              <a:rPr lang="ar-MA" sz="2400" b="1" dirty="0"/>
              <a:t>               يتبع دوار أيت مخشون إداريا لجماعة المرس، قيادة المرس، دائرة إيموزار مرموشة وإقليم بولمان. </a:t>
            </a:r>
            <a:endParaRPr lang="fr-FR" sz="2400" b="1" dirty="0"/>
          </a:p>
        </p:txBody>
      </p:sp>
      <p:sp>
        <p:nvSpPr>
          <p:cNvPr id="5" name="ZoneTexte 4">
            <a:extLst>
              <a:ext uri="{FF2B5EF4-FFF2-40B4-BE49-F238E27FC236}">
                <a16:creationId xmlns:a16="http://schemas.microsoft.com/office/drawing/2014/main" id="{737EA3FF-A683-425F-BEE8-759C14B78530}"/>
              </a:ext>
            </a:extLst>
          </p:cNvPr>
          <p:cNvSpPr txBox="1"/>
          <p:nvPr/>
        </p:nvSpPr>
        <p:spPr>
          <a:xfrm rot="10800000" flipV="1">
            <a:off x="2285999" y="4463924"/>
            <a:ext cx="6351737" cy="461665"/>
          </a:xfrm>
          <a:prstGeom prst="rect">
            <a:avLst/>
          </a:prstGeom>
          <a:noFill/>
        </p:spPr>
        <p:txBody>
          <a:bodyPr wrap="square">
            <a:spAutoFit/>
          </a:bodyPr>
          <a:lstStyle/>
          <a:p>
            <a:pPr algn="r" rtl="1"/>
            <a:r>
              <a:rPr lang="ar-MA" sz="2400" b="1" dirty="0"/>
              <a:t>                يبعد عن قرية المرس  شرقا بنحو 7 كيلومترات.</a:t>
            </a:r>
            <a:endParaRPr lang="fr-FR" sz="2400" b="1" dirty="0"/>
          </a:p>
        </p:txBody>
      </p:sp>
      <p:sp>
        <p:nvSpPr>
          <p:cNvPr id="8" name="ZoneTexte 7">
            <a:extLst>
              <a:ext uri="{FF2B5EF4-FFF2-40B4-BE49-F238E27FC236}">
                <a16:creationId xmlns:a16="http://schemas.microsoft.com/office/drawing/2014/main" id="{584E6F0B-1256-48AA-A9AA-3C1C67607345}"/>
              </a:ext>
            </a:extLst>
          </p:cNvPr>
          <p:cNvSpPr txBox="1"/>
          <p:nvPr/>
        </p:nvSpPr>
        <p:spPr>
          <a:xfrm>
            <a:off x="1259632" y="1460399"/>
            <a:ext cx="7235081" cy="830997"/>
          </a:xfrm>
          <a:prstGeom prst="rect">
            <a:avLst/>
          </a:prstGeom>
          <a:noFill/>
        </p:spPr>
        <p:txBody>
          <a:bodyPr wrap="square">
            <a:spAutoFit/>
          </a:bodyPr>
          <a:lstStyle/>
          <a:p>
            <a:pPr algn="r" rtl="1"/>
            <a:r>
              <a:rPr lang="ar-MA" sz="2800" b="1" dirty="0">
                <a:cs typeface="+mj-cs"/>
              </a:rPr>
              <a:t>إداريا: </a:t>
            </a:r>
          </a:p>
          <a:p>
            <a:pPr algn="r" rtl="1"/>
            <a:endParaRPr lang="ar-MA" sz="2000" b="1" dirty="0">
              <a:cs typeface="+mj-cs"/>
            </a:endParaRPr>
          </a:p>
        </p:txBody>
      </p:sp>
      <p:sp>
        <p:nvSpPr>
          <p:cNvPr id="9" name="Flèche gauche 4">
            <a:extLst>
              <a:ext uri="{FF2B5EF4-FFF2-40B4-BE49-F238E27FC236}">
                <a16:creationId xmlns:a16="http://schemas.microsoft.com/office/drawing/2014/main" id="{AB20C3A0-E001-4837-9EE3-D621EE01260C}"/>
              </a:ext>
            </a:extLst>
          </p:cNvPr>
          <p:cNvSpPr/>
          <p:nvPr/>
        </p:nvSpPr>
        <p:spPr>
          <a:xfrm flipV="1">
            <a:off x="7516305" y="2856107"/>
            <a:ext cx="978408" cy="34770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gauche 4">
            <a:extLst>
              <a:ext uri="{FF2B5EF4-FFF2-40B4-BE49-F238E27FC236}">
                <a16:creationId xmlns:a16="http://schemas.microsoft.com/office/drawing/2014/main" id="{50EAA173-D43A-465B-819B-9CD49396A964}"/>
              </a:ext>
            </a:extLst>
          </p:cNvPr>
          <p:cNvSpPr/>
          <p:nvPr/>
        </p:nvSpPr>
        <p:spPr>
          <a:xfrm flipV="1">
            <a:off x="7462695" y="4510983"/>
            <a:ext cx="978408" cy="34770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down)">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12138</TotalTime>
  <Words>5682</Words>
  <Application>Microsoft Office PowerPoint</Application>
  <PresentationFormat>Affichage à l'écran (4:3)</PresentationFormat>
  <Paragraphs>420</Paragraphs>
  <Slides>68</Slides>
  <Notes>29</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68</vt:i4>
      </vt:variant>
    </vt:vector>
  </HeadingPairs>
  <TitlesOfParts>
    <vt:vector size="71" baseType="lpstr">
      <vt:lpstr>Arial</vt:lpstr>
      <vt:lpstr>Calibri</vt:lpstr>
      <vt:lpstr>Thème Office</vt:lpstr>
      <vt:lpstr>   وضعية أراضي جماعة المرس   دوار أيت مخشـــــــون نموذجا؟   </vt:lpstr>
      <vt:lpstr>الفهرس</vt:lpstr>
      <vt:lpstr>الفهرس (تابع)</vt:lpstr>
      <vt:lpstr>جغرافيا :الإحداثيات:</vt:lpstr>
      <vt:lpstr>جغرافيا  (تابع):موقع الدوار ضمن خريطة إقليم بولمان:</vt:lpstr>
      <vt:lpstr>جغرافيا (تابع): موقع الدوار ضمن خريطة الجماعة القروية المرس:</vt:lpstr>
      <vt:lpstr>جغرافيا (تابع): موقع الدوار بالنسبة لقرية المرس:</vt:lpstr>
      <vt:lpstr>جغرافيا (تابع): الحدود:</vt:lpstr>
      <vt:lpstr>Présentation PowerPoint</vt:lpstr>
      <vt:lpstr>تضارسيا وسكانيا:</vt:lpstr>
      <vt:lpstr>مجاليا: الساكنة والمزارع</vt:lpstr>
      <vt:lpstr>نسَبِيّاَ :</vt:lpstr>
      <vt:lpstr> أولا- بطاقة تعريفية(تابع) </vt:lpstr>
      <vt:lpstr> </vt:lpstr>
      <vt:lpstr>أولا- بطاقة تعريفية (تابع)</vt:lpstr>
      <vt:lpstr>أولا- بطاقة تعريفية (تابع)</vt:lpstr>
      <vt:lpstr>ثانيا ـ من مميزات وخصائص أراضي الجموع:</vt:lpstr>
      <vt:lpstr>ثالثا ـ ملاحظات</vt:lpstr>
      <vt:lpstr>ثالثا ـ ملاحظات</vt:lpstr>
      <vt:lpstr>2- مصادر أراضي أيت مخشون: </vt:lpstr>
      <vt:lpstr>2- مصادر أراضي أيت مخشون: (تابع) </vt:lpstr>
      <vt:lpstr>ثالثا- ملاحظات (تابع)</vt:lpstr>
      <vt:lpstr> ثالثا- ملاحظات (تابع) </vt:lpstr>
      <vt:lpstr> ثالثا- ملاحظات (تابع) </vt:lpstr>
      <vt:lpstr> ثالثا- ملاحظات (تابع) </vt:lpstr>
      <vt:lpstr>ثالثا- ملاحظات (تابع)</vt:lpstr>
      <vt:lpstr>ثالثا- ملاحظات (تابع)</vt:lpstr>
      <vt:lpstr>ثالثا- ملاحظات واستنتاجات (تابع)</vt:lpstr>
      <vt:lpstr>ثالثا- ملاحظات (تابع)</vt:lpstr>
      <vt:lpstr>ثالثا- ملاحظات (تابع)</vt:lpstr>
      <vt:lpstr>ثالثا- ملاحظات (تابع)</vt:lpstr>
      <vt:lpstr>ثالثا- ملاحظات تابع)</vt:lpstr>
      <vt:lpstr>ثالثا- ملاحظات (تابع)</vt:lpstr>
      <vt:lpstr>ثالثا- ملاحظات (تابع)</vt:lpstr>
      <vt:lpstr>ثالثا- ملاحظات (تابع)</vt:lpstr>
      <vt:lpstr>ثالثا- ملاحظات (تابع)</vt:lpstr>
      <vt:lpstr>ثالثا- ملاحظات (تابع)</vt:lpstr>
      <vt:lpstr>ثالثا- ملاحظات (تابع)</vt:lpstr>
      <vt:lpstr>Présentation PowerPoint</vt:lpstr>
      <vt:lpstr>Présentation PowerPoint</vt:lpstr>
      <vt:lpstr>            منظر عام مقرب للمدور الأسفل والجوار. تباين القطع الأرضية وفرز بعضها عن البعض (تابع)</vt:lpstr>
      <vt:lpstr>           من مزارع لمدور الأعلى في موسم الحرث. تباين القطع الأرضية وفرز بعضها عن البعض</vt:lpstr>
      <vt:lpstr> من    لمدور الأعلى . يلاحظ تباين القطع الأرضية وفرز بعضها عن البعض</vt:lpstr>
      <vt:lpstr>ثالثا- ملاحظات (تابع)</vt:lpstr>
      <vt:lpstr>        جزء من لمدور الأسفل في فصل الصيف (تابع)</vt:lpstr>
      <vt:lpstr>      من مزرعتي أفتيس وإنيرز المسقيتين قبل 10 أكتوبر 2008 تاريخ الفيضان المدمر </vt:lpstr>
      <vt:lpstr>من مزرعة تاغزوت المسقية قبل 10 أكتوبر 2008 تاريخ الفيضان المدمر </vt:lpstr>
      <vt:lpstr>من مزرعة إبورين المسقية قبل 10 أكتوبر 2008 تاريخ الفيضان المدمر   </vt:lpstr>
      <vt:lpstr>ثالثا- ملاحظات (تابع)</vt:lpstr>
      <vt:lpstr>        عملية الزرع بمبادرات فردية كما توضح الصورة</vt:lpstr>
      <vt:lpstr>ثالثا- ملاحظات (تابع)</vt:lpstr>
      <vt:lpstr>ثالثا- ملاحظات (تابع)</vt:lpstr>
      <vt:lpstr>ثالثا- ملاحظات (تابع)</vt:lpstr>
      <vt:lpstr>ثالثا- ملاحظات (تابع)</vt:lpstr>
      <vt:lpstr>       نماذج من الإستدعاءات لجلسات المحاكمة  (تابع) </vt:lpstr>
      <vt:lpstr>          نماذج من الإستدعاءات لجلسات المحاكمة  (تابع) </vt:lpstr>
      <vt:lpstr>           نماذج من رسوم تقسيم التركات  (تابع) </vt:lpstr>
      <vt:lpstr>           نماذج من الأحكام حول الميراث</vt:lpstr>
      <vt:lpstr>             نماذج من الأحكام حول الميراث (ثابت)</vt:lpstr>
      <vt:lpstr>ثالثا- الملاحظات</vt:lpstr>
      <vt:lpstr>ثالثا- ملاحظات (تابع)</vt:lpstr>
      <vt:lpstr>ثالثا- ملاحظات (تابع)</vt:lpstr>
      <vt:lpstr>ثالثا- ملاحظات (تابع)</vt:lpstr>
      <vt:lpstr>ثالثا- ملاحظات (تابع)</vt:lpstr>
      <vt:lpstr>ثالثا- ملاحظات (تابع)</vt:lpstr>
      <vt:lpstr>ثالثا- ملاحظات (تابع)</vt:lpstr>
      <vt:lpstr>رابعا- استنتاج وخلاصة</vt:lpstr>
      <vt:lpstr>شكرا على المتابعة  مع تحيات وتقدير وتشكرات لحسن بن محمد انـــرز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HP</dc:creator>
  <cp:lastModifiedBy>Lahsen INIRZ</cp:lastModifiedBy>
  <cp:revision>1114</cp:revision>
  <dcterms:created xsi:type="dcterms:W3CDTF">2013-03-10T17:43:47Z</dcterms:created>
  <dcterms:modified xsi:type="dcterms:W3CDTF">2021-04-16T18:11:29Z</dcterms:modified>
</cp:coreProperties>
</file>